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937" r:id="rId2"/>
    <p:sldId id="729" r:id="rId3"/>
    <p:sldId id="990" r:id="rId4"/>
    <p:sldId id="991" r:id="rId5"/>
    <p:sldId id="1023" r:id="rId6"/>
    <p:sldId id="1024" r:id="rId7"/>
    <p:sldId id="1025" r:id="rId8"/>
    <p:sldId id="1022" r:id="rId9"/>
    <p:sldId id="992" r:id="rId10"/>
    <p:sldId id="993" r:id="rId11"/>
    <p:sldId id="994" r:id="rId12"/>
    <p:sldId id="995" r:id="rId13"/>
    <p:sldId id="996" r:id="rId14"/>
    <p:sldId id="997" r:id="rId15"/>
    <p:sldId id="998" r:id="rId16"/>
    <p:sldId id="999" r:id="rId17"/>
    <p:sldId id="1000" r:id="rId18"/>
    <p:sldId id="1061" r:id="rId19"/>
    <p:sldId id="1006" r:id="rId20"/>
    <p:sldId id="1001" r:id="rId21"/>
    <p:sldId id="1002" r:id="rId22"/>
    <p:sldId id="1003" r:id="rId23"/>
    <p:sldId id="1004" r:id="rId24"/>
    <p:sldId id="1005" r:id="rId25"/>
    <p:sldId id="1045" r:id="rId26"/>
    <p:sldId id="1046" r:id="rId27"/>
    <p:sldId id="1047" r:id="rId28"/>
    <p:sldId id="1062" r:id="rId29"/>
    <p:sldId id="1048" r:id="rId30"/>
    <p:sldId id="1049" r:id="rId31"/>
    <p:sldId id="1050" r:id="rId32"/>
    <p:sldId id="1051" r:id="rId33"/>
    <p:sldId id="952" r:id="rId34"/>
    <p:sldId id="921" r:id="rId35"/>
    <p:sldId id="974" r:id="rId36"/>
    <p:sldId id="975" r:id="rId37"/>
    <p:sldId id="976" r:id="rId38"/>
    <p:sldId id="977" r:id="rId39"/>
    <p:sldId id="978" r:id="rId40"/>
    <p:sldId id="979" r:id="rId41"/>
    <p:sldId id="1044" r:id="rId42"/>
    <p:sldId id="986" r:id="rId43"/>
    <p:sldId id="982" r:id="rId44"/>
    <p:sldId id="983" r:id="rId45"/>
    <p:sldId id="985" r:id="rId46"/>
    <p:sldId id="987" r:id="rId47"/>
    <p:sldId id="989" r:id="rId48"/>
    <p:sldId id="984" r:id="rId49"/>
    <p:sldId id="988" r:id="rId50"/>
    <p:sldId id="1052" r:id="rId51"/>
    <p:sldId id="1053" r:id="rId52"/>
    <p:sldId id="1054" r:id="rId53"/>
    <p:sldId id="1055" r:id="rId54"/>
    <p:sldId id="1056" r:id="rId55"/>
    <p:sldId id="1058" r:id="rId56"/>
    <p:sldId id="1059" r:id="rId57"/>
    <p:sldId id="1060" r:id="rId58"/>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00FF"/>
    <a:srgbClr val="070CEB"/>
    <a:srgbClr val="E1E993"/>
    <a:srgbClr val="33CC33"/>
    <a:srgbClr val="920B08"/>
    <a:srgbClr val="972303"/>
    <a:srgbClr val="9505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14" autoAdjust="0"/>
    <p:restoredTop sz="94007" autoAdjust="0"/>
  </p:normalViewPr>
  <p:slideViewPr>
    <p:cSldViewPr>
      <p:cViewPr varScale="1">
        <p:scale>
          <a:sx n="93" d="100"/>
          <a:sy n="93" d="100"/>
        </p:scale>
        <p:origin x="778" y="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黑体" panose="02010609060101010101" pitchFamily="49" charset="-122"/>
              </a:defRPr>
            </a:lvl1pPr>
          </a:lstStyle>
          <a:p>
            <a:pPr>
              <a:defRPr/>
            </a:pPr>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黑体" panose="02010609060101010101" pitchFamily="49" charset="-122"/>
              </a:defRPr>
            </a:lvl1pPr>
          </a:lstStyle>
          <a:p>
            <a:pPr>
              <a:defRPr/>
            </a:pPr>
            <a:fld id="{79F83669-9158-4F86-AA86-AA6C930D8849}" type="datetimeFigureOut">
              <a:rPr lang="zh-CN" altLang="en-US" smtClean="0"/>
              <a:pPr>
                <a:defRPr/>
              </a:pPr>
              <a:t>2024/2/20</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黑体" panose="02010609060101010101" pitchFamily="49"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黑体" panose="02010609060101010101" pitchFamily="49" charset="-122"/>
              </a:defRPr>
            </a:lvl1pPr>
          </a:lstStyle>
          <a:p>
            <a:pPr>
              <a:defRPr/>
            </a:pPr>
            <a:fld id="{19537796-4297-4FD4-A34C-41A80BC16EC3}" type="slidenum">
              <a:rPr lang="zh-CN" altLang="en-US" smtClean="0"/>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黑体" panose="02010609060101010101" pitchFamily="49" charset="-122"/>
        <a:cs typeface="+mn-cs"/>
      </a:defRPr>
    </a:lvl1pPr>
    <a:lvl2pPr marL="457200" algn="l" rtl="0" eaLnBrk="0" fontAlgn="base" hangingPunct="0">
      <a:spcBef>
        <a:spcPct val="30000"/>
      </a:spcBef>
      <a:spcAft>
        <a:spcPct val="0"/>
      </a:spcAft>
      <a:defRPr sz="1200" kern="1200">
        <a:solidFill>
          <a:schemeClr val="tx1"/>
        </a:solidFill>
        <a:latin typeface="+mn-lt"/>
        <a:ea typeface="黑体" panose="02010609060101010101" pitchFamily="49" charset="-122"/>
        <a:cs typeface="+mn-cs"/>
      </a:defRPr>
    </a:lvl2pPr>
    <a:lvl3pPr marL="914400" algn="l" rtl="0" eaLnBrk="0" fontAlgn="base" hangingPunct="0">
      <a:spcBef>
        <a:spcPct val="30000"/>
      </a:spcBef>
      <a:spcAft>
        <a:spcPct val="0"/>
      </a:spcAft>
      <a:defRPr sz="1200" kern="1200">
        <a:solidFill>
          <a:schemeClr val="tx1"/>
        </a:solidFill>
        <a:latin typeface="+mn-lt"/>
        <a:ea typeface="黑体" panose="02010609060101010101" pitchFamily="49" charset="-122"/>
        <a:cs typeface="+mn-cs"/>
      </a:defRPr>
    </a:lvl3pPr>
    <a:lvl4pPr marL="1371600" algn="l" rtl="0" eaLnBrk="0" fontAlgn="base" hangingPunct="0">
      <a:spcBef>
        <a:spcPct val="30000"/>
      </a:spcBef>
      <a:spcAft>
        <a:spcPct val="0"/>
      </a:spcAft>
      <a:defRPr sz="1200" kern="1200">
        <a:solidFill>
          <a:schemeClr val="tx1"/>
        </a:solidFill>
        <a:latin typeface="+mn-lt"/>
        <a:ea typeface="黑体" panose="02010609060101010101" pitchFamily="49" charset="-122"/>
        <a:cs typeface="+mn-cs"/>
      </a:defRPr>
    </a:lvl4pPr>
    <a:lvl5pPr marL="1828800" algn="l" rtl="0" eaLnBrk="0" fontAlgn="base" hangingPunct="0">
      <a:spcBef>
        <a:spcPct val="30000"/>
      </a:spcBef>
      <a:spcAft>
        <a:spcPct val="0"/>
      </a:spcAft>
      <a:defRPr sz="1200" kern="1200">
        <a:solidFill>
          <a:schemeClr val="tx1"/>
        </a:solidFill>
        <a:latin typeface="+mn-lt"/>
        <a:ea typeface="黑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EF01DB-C222-481A-8B94-C9BFDE6A5706}" type="slidenum">
              <a:rPr lang="zh-CN" altLang="en-US" smtClean="0">
                <a:latin typeface="Calibri" panose="020F0502020204030204" pitchFamily="34" charset="0"/>
                <a:ea typeface="黑体" panose="02010609060101010101" pitchFamily="49" charset="-122"/>
              </a:rPr>
              <a:pPr/>
              <a:t>1</a:t>
            </a:fld>
            <a:endParaRPr lang="en-US" altLang="zh-CN">
              <a:latin typeface="Calibri" panose="020F0502020204030204" pitchFamily="34" charset="0"/>
              <a:ea typeface="黑体" panose="02010609060101010101"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BF9D36-D782-4AA5-85BF-CDF92E153A6F}" type="slidenum">
              <a:rPr lang="zh-CN" altLang="en-US" smtClean="0">
                <a:latin typeface="Calibri" panose="020F0502020204030204" pitchFamily="34" charset="0"/>
                <a:ea typeface="黑体" panose="02010609060101010101" pitchFamily="49" charset="-122"/>
              </a:rPr>
              <a:pPr/>
              <a:t>10</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430219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30F389-EF20-40FE-8835-DF20FAE88CE8}" type="slidenum">
              <a:rPr lang="zh-CN" altLang="en-US" smtClean="0">
                <a:latin typeface="Calibri" panose="020F0502020204030204" pitchFamily="34" charset="0"/>
                <a:ea typeface="黑体" panose="02010609060101010101" pitchFamily="49" charset="-122"/>
              </a:rPr>
              <a:pPr/>
              <a:t>11</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310916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0043F-1CE5-4DE7-8699-D239704A3ED8}" type="slidenum">
              <a:rPr lang="zh-CN" altLang="en-US" smtClean="0">
                <a:latin typeface="Calibri" panose="020F0502020204030204" pitchFamily="34" charset="0"/>
                <a:ea typeface="黑体" panose="02010609060101010101" pitchFamily="49" charset="-122"/>
              </a:rPr>
              <a:pPr/>
              <a:t>12</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766636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1C38E79-B21F-4A54-896A-44390D509983}" type="slidenum">
              <a:rPr lang="zh-CN" altLang="en-US" smtClean="0">
                <a:latin typeface="Calibri" panose="020F0502020204030204" pitchFamily="34" charset="0"/>
                <a:ea typeface="黑体" panose="02010609060101010101" pitchFamily="49" charset="-122"/>
              </a:rPr>
              <a:pPr/>
              <a:t>13</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858768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8EB145-2C9D-4E88-A874-2AB9AFA408CE}" type="slidenum">
              <a:rPr lang="zh-CN" altLang="en-US" smtClean="0">
                <a:latin typeface="Calibri" panose="020F0502020204030204" pitchFamily="34" charset="0"/>
                <a:ea typeface="黑体" panose="02010609060101010101" pitchFamily="49" charset="-122"/>
              </a:rPr>
              <a:pPr/>
              <a:t>14</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544737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9C08B6C-8100-4BEF-8672-ACA3CCCF5A23}" type="slidenum">
              <a:rPr lang="zh-CN" altLang="en-US" smtClean="0">
                <a:latin typeface="Calibri" panose="020F0502020204030204" pitchFamily="34" charset="0"/>
                <a:ea typeface="黑体" panose="02010609060101010101" pitchFamily="49" charset="-122"/>
              </a:rPr>
              <a:pPr/>
              <a:t>15</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2824350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FCFA54-56E5-4865-9170-5283B4E5159C}" type="slidenum">
              <a:rPr lang="zh-CN" altLang="en-US" smtClean="0">
                <a:latin typeface="Calibri" panose="020F0502020204030204" pitchFamily="34" charset="0"/>
                <a:ea typeface="黑体" panose="02010609060101010101" pitchFamily="49" charset="-122"/>
              </a:rPr>
              <a:pPr/>
              <a:t>16</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73759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755389-83BB-4618-B599-44C51C8C2269}" type="slidenum">
              <a:rPr lang="zh-CN" altLang="en-US" smtClean="0">
                <a:latin typeface="Calibri" panose="020F0502020204030204" pitchFamily="34" charset="0"/>
                <a:ea typeface="黑体" panose="02010609060101010101" pitchFamily="49" charset="-122"/>
              </a:rPr>
              <a:pPr/>
              <a:t>17</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90316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755389-83BB-4618-B599-44C51C8C2269}" type="slidenum">
              <a:rPr lang="zh-CN" altLang="en-US" smtClean="0">
                <a:latin typeface="Calibri" panose="020F0502020204030204" pitchFamily="34" charset="0"/>
                <a:ea typeface="黑体" panose="02010609060101010101" pitchFamily="49" charset="-122"/>
              </a:rPr>
              <a:pPr/>
              <a:t>18</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885913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755389-83BB-4618-B599-44C51C8C2269}" type="slidenum">
              <a:rPr lang="zh-CN" altLang="en-US" smtClean="0">
                <a:latin typeface="Calibri" panose="020F0502020204030204" pitchFamily="34" charset="0"/>
                <a:ea typeface="黑体" panose="02010609060101010101" pitchFamily="49" charset="-122"/>
              </a:rPr>
              <a:pPr/>
              <a:t>19</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16731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4F36B82-EA79-4BFD-8555-829779D311CE}" type="slidenum">
              <a:rPr lang="zh-CN" altLang="en-US" smtClean="0">
                <a:latin typeface="Calibri" panose="020F0502020204030204" pitchFamily="34" charset="0"/>
                <a:ea typeface="黑体" panose="02010609060101010101" pitchFamily="49" charset="-122"/>
              </a:rPr>
              <a:pPr/>
              <a:t>2</a:t>
            </a:fld>
            <a:endParaRPr lang="en-US" altLang="zh-CN" dirty="0">
              <a:latin typeface="Calibri" panose="020F0502020204030204" pitchFamily="34" charset="0"/>
              <a:ea typeface="黑体" panose="02010609060101010101" pitchFamily="49"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黑体" panose="02010609060101010101" pitchFamily="49" charset="-122"/>
              </a:defRPr>
            </a:lvl1pPr>
            <a:lvl2pPr marL="742950" indent="-285750">
              <a:spcBef>
                <a:spcPct val="30000"/>
              </a:spcBef>
              <a:defRPr sz="1200">
                <a:solidFill>
                  <a:schemeClr val="tx1"/>
                </a:solidFill>
                <a:latin typeface="Calibri" panose="020F0502020204030204" pitchFamily="34" charset="0"/>
                <a:ea typeface="黑体" panose="02010609060101010101" pitchFamily="49" charset="-122"/>
              </a:defRPr>
            </a:lvl2pPr>
            <a:lvl3pPr marL="1143000" indent="-228600">
              <a:spcBef>
                <a:spcPct val="30000"/>
              </a:spcBef>
              <a:defRPr sz="1200">
                <a:solidFill>
                  <a:schemeClr val="tx1"/>
                </a:solidFill>
                <a:latin typeface="Calibri" panose="020F0502020204030204" pitchFamily="34" charset="0"/>
                <a:ea typeface="黑体" panose="02010609060101010101" pitchFamily="49" charset="-122"/>
              </a:defRPr>
            </a:lvl3pPr>
            <a:lvl4pPr marL="1600200" indent="-228600">
              <a:spcBef>
                <a:spcPct val="30000"/>
              </a:spcBef>
              <a:defRPr sz="1200">
                <a:solidFill>
                  <a:schemeClr val="tx1"/>
                </a:solidFill>
                <a:latin typeface="Calibri" panose="020F0502020204030204" pitchFamily="34" charset="0"/>
                <a:ea typeface="黑体" panose="02010609060101010101" pitchFamily="49" charset="-122"/>
              </a:defRPr>
            </a:lvl4pPr>
            <a:lvl5pPr marL="2057400" indent="-228600">
              <a:spcBef>
                <a:spcPct val="30000"/>
              </a:spcBef>
              <a:defRPr sz="12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黑体" panose="02010609060101010101" pitchFamily="49" charset="-122"/>
              </a:defRPr>
            </a:lvl9pPr>
          </a:lstStyle>
          <a:p>
            <a:pPr>
              <a:spcBef>
                <a:spcPct val="0"/>
              </a:spcBef>
            </a:pPr>
            <a:fld id="{1C87332A-4CDA-4740-A856-23953667D868}" type="slidenum">
              <a:rPr lang="zh-CN" altLang="en-US" smtClean="0">
                <a:ea typeface="宋体" panose="02010600030101010101" pitchFamily="2" charset="-122"/>
              </a:rPr>
              <a:pPr>
                <a:spcBef>
                  <a:spcPct val="0"/>
                </a:spcBef>
              </a:pPr>
              <a:t>20</a:t>
            </a:fld>
            <a:endParaRPr lang="zh-CN" altLang="en-US">
              <a:ea typeface="宋体" panose="02010600030101010101" pitchFamily="2" charset="-122"/>
            </a:endParaRPr>
          </a:p>
        </p:txBody>
      </p:sp>
    </p:spTree>
    <p:extLst>
      <p:ext uri="{BB962C8B-B14F-4D97-AF65-F5344CB8AC3E}">
        <p14:creationId xmlns:p14="http://schemas.microsoft.com/office/powerpoint/2010/main" val="3292600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5677B53-62EE-4F49-B75F-79AA77CBDD51}" type="slidenum">
              <a:rPr lang="zh-CN" altLang="en-US" smtClean="0">
                <a:latin typeface="Calibri" panose="020F0502020204030204" pitchFamily="34" charset="0"/>
                <a:ea typeface="黑体" panose="02010609060101010101" pitchFamily="49" charset="-122"/>
              </a:rPr>
              <a:pPr/>
              <a:t>21</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413066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7C7571D-556C-4DFE-9375-E6E640D1707F}" type="slidenum">
              <a:rPr lang="zh-CN" altLang="en-US" smtClean="0">
                <a:latin typeface="Calibri" panose="020F0502020204030204" pitchFamily="34" charset="0"/>
                <a:ea typeface="黑体" panose="02010609060101010101" pitchFamily="49" charset="-122"/>
              </a:rPr>
              <a:pPr/>
              <a:t>22</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349491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13117D-9AF9-4B12-B881-6C28F3C012E0}" type="slidenum">
              <a:rPr lang="zh-CN" altLang="en-US" smtClean="0">
                <a:latin typeface="Calibri" panose="020F0502020204030204" pitchFamily="34" charset="0"/>
                <a:ea typeface="黑体" panose="02010609060101010101" pitchFamily="49" charset="-122"/>
              </a:rPr>
              <a:pPr/>
              <a:t>23</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557639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B17B4BE-0B70-4D02-8CD5-D41780E271EE}" type="slidenum">
              <a:rPr lang="zh-CN" altLang="en-US" smtClean="0">
                <a:latin typeface="Calibri" panose="020F0502020204030204" pitchFamily="34" charset="0"/>
                <a:ea typeface="黑体" panose="02010609060101010101" pitchFamily="49" charset="-122"/>
              </a:rPr>
              <a:pPr/>
              <a:t>24</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273774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微软雅黑" panose="020B0503020204020204" pitchFamily="34" charset="-122"/>
              </a:defRPr>
            </a:lvl1pPr>
            <a:lvl2pPr marL="742950" indent="-285750">
              <a:spcBef>
                <a:spcPct val="30000"/>
              </a:spcBef>
              <a:defRPr sz="1200">
                <a:solidFill>
                  <a:schemeClr val="tx1"/>
                </a:solidFill>
                <a:latin typeface="Calibri" panose="020F0502020204030204" pitchFamily="34" charset="0"/>
                <a:ea typeface="微软雅黑" panose="020B0503020204020204" pitchFamily="34" charset="-122"/>
              </a:defRPr>
            </a:lvl2pPr>
            <a:lvl3pPr marL="1143000" indent="-228600">
              <a:spcBef>
                <a:spcPct val="30000"/>
              </a:spcBef>
              <a:defRPr sz="1200">
                <a:solidFill>
                  <a:schemeClr val="tx1"/>
                </a:solidFill>
                <a:latin typeface="Calibri" panose="020F0502020204030204" pitchFamily="34" charset="0"/>
                <a:ea typeface="微软雅黑" panose="020B0503020204020204" pitchFamily="34" charset="-122"/>
              </a:defRPr>
            </a:lvl3pPr>
            <a:lvl4pPr marL="1600200" indent="-228600">
              <a:spcBef>
                <a:spcPct val="30000"/>
              </a:spcBef>
              <a:defRPr sz="1200">
                <a:solidFill>
                  <a:schemeClr val="tx1"/>
                </a:solidFill>
                <a:latin typeface="Calibri" panose="020F0502020204030204" pitchFamily="34" charset="0"/>
                <a:ea typeface="微软雅黑" panose="020B0503020204020204" pitchFamily="34" charset="-122"/>
              </a:defRPr>
            </a:lvl4pPr>
            <a:lvl5pPr marL="2057400" indent="-228600">
              <a:spcBef>
                <a:spcPct val="30000"/>
              </a:spcBef>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微软雅黑" panose="020B0503020204020204" pitchFamily="34" charset="-122"/>
              </a:defRPr>
            </a:lvl9pPr>
          </a:lstStyle>
          <a:p>
            <a:pPr>
              <a:spcBef>
                <a:spcPct val="0"/>
              </a:spcBef>
            </a:pPr>
            <a:fld id="{E4089EE6-6CF2-456D-8D87-98788DE1F42F}" type="slidenum">
              <a:rPr lang="zh-CN" altLang="en-US" smtClean="0">
                <a:solidFill>
                  <a:srgbClr val="000000"/>
                </a:solidFill>
                <a:ea typeface="黑体" panose="02010609060101010101" pitchFamily="49" charset="-122"/>
              </a:rPr>
              <a:pPr>
                <a:spcBef>
                  <a:spcPct val="0"/>
                </a:spcBef>
              </a:pPr>
              <a:t>25</a:t>
            </a:fld>
            <a:endParaRPr lang="zh-CN" altLang="en-US" dirty="0">
              <a:solidFill>
                <a:srgbClr val="000000"/>
              </a:solidFill>
              <a:ea typeface="黑体" panose="02010609060101010101" pitchFamily="49" charset="-122"/>
            </a:endParaRPr>
          </a:p>
        </p:txBody>
      </p:sp>
    </p:spTree>
    <p:extLst>
      <p:ext uri="{BB962C8B-B14F-4D97-AF65-F5344CB8AC3E}">
        <p14:creationId xmlns:p14="http://schemas.microsoft.com/office/powerpoint/2010/main" val="873544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26</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2009232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27</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707336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28</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926793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29</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024848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黑体" panose="02010609060101010101" pitchFamily="49" charset="-122"/>
              </a:defRPr>
            </a:lvl1pPr>
            <a:lvl2pPr marL="742950" indent="-285750">
              <a:spcBef>
                <a:spcPct val="30000"/>
              </a:spcBef>
              <a:defRPr sz="1200">
                <a:solidFill>
                  <a:schemeClr val="tx1"/>
                </a:solidFill>
                <a:latin typeface="Calibri" panose="020F0502020204030204" pitchFamily="34" charset="0"/>
                <a:ea typeface="黑体" panose="02010609060101010101" pitchFamily="49" charset="-122"/>
              </a:defRPr>
            </a:lvl2pPr>
            <a:lvl3pPr marL="1143000" indent="-228600">
              <a:spcBef>
                <a:spcPct val="30000"/>
              </a:spcBef>
              <a:defRPr sz="1200">
                <a:solidFill>
                  <a:schemeClr val="tx1"/>
                </a:solidFill>
                <a:latin typeface="Calibri" panose="020F0502020204030204" pitchFamily="34" charset="0"/>
                <a:ea typeface="黑体" panose="02010609060101010101" pitchFamily="49" charset="-122"/>
              </a:defRPr>
            </a:lvl3pPr>
            <a:lvl4pPr marL="1600200" indent="-228600">
              <a:spcBef>
                <a:spcPct val="30000"/>
              </a:spcBef>
              <a:defRPr sz="1200">
                <a:solidFill>
                  <a:schemeClr val="tx1"/>
                </a:solidFill>
                <a:latin typeface="Calibri" panose="020F0502020204030204" pitchFamily="34" charset="0"/>
                <a:ea typeface="黑体" panose="02010609060101010101" pitchFamily="49" charset="-122"/>
              </a:defRPr>
            </a:lvl4pPr>
            <a:lvl5pPr marL="2057400" indent="-228600">
              <a:spcBef>
                <a:spcPct val="30000"/>
              </a:spcBef>
              <a:defRPr sz="12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黑体" panose="02010609060101010101" pitchFamily="49" charset="-122"/>
              </a:defRPr>
            </a:lvl9pPr>
          </a:lstStyle>
          <a:p>
            <a:pPr>
              <a:spcBef>
                <a:spcPct val="0"/>
              </a:spcBef>
            </a:pPr>
            <a:fld id="{0A23D6E6-1F56-4B58-9DD3-6452AF963193}" type="slidenum">
              <a:rPr lang="zh-CN" altLang="en-US" smtClean="0">
                <a:ea typeface="宋体" panose="02010600030101010101" pitchFamily="2" charset="-122"/>
              </a:rPr>
              <a:pPr>
                <a:spcBef>
                  <a:spcPct val="0"/>
                </a:spcBef>
              </a:pPr>
              <a:t>3</a:t>
            </a:fld>
            <a:endParaRPr lang="zh-CN" altLang="en-US">
              <a:ea typeface="宋体" panose="02010600030101010101" pitchFamily="2" charset="-122"/>
            </a:endParaRPr>
          </a:p>
        </p:txBody>
      </p:sp>
    </p:spTree>
    <p:extLst>
      <p:ext uri="{BB962C8B-B14F-4D97-AF65-F5344CB8AC3E}">
        <p14:creationId xmlns:p14="http://schemas.microsoft.com/office/powerpoint/2010/main" val="2652390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微软雅黑" panose="020B0503020204020204" pitchFamily="34" charset="-122"/>
              </a:defRPr>
            </a:lvl1pPr>
            <a:lvl2pPr marL="742950" indent="-285750">
              <a:spcBef>
                <a:spcPct val="30000"/>
              </a:spcBef>
              <a:defRPr sz="1200">
                <a:solidFill>
                  <a:schemeClr val="tx1"/>
                </a:solidFill>
                <a:latin typeface="Calibri" panose="020F0502020204030204" pitchFamily="34" charset="0"/>
                <a:ea typeface="微软雅黑" panose="020B0503020204020204" pitchFamily="34" charset="-122"/>
              </a:defRPr>
            </a:lvl2pPr>
            <a:lvl3pPr marL="1143000" indent="-228600">
              <a:spcBef>
                <a:spcPct val="30000"/>
              </a:spcBef>
              <a:defRPr sz="1200">
                <a:solidFill>
                  <a:schemeClr val="tx1"/>
                </a:solidFill>
                <a:latin typeface="Calibri" panose="020F0502020204030204" pitchFamily="34" charset="0"/>
                <a:ea typeface="微软雅黑" panose="020B0503020204020204" pitchFamily="34" charset="-122"/>
              </a:defRPr>
            </a:lvl3pPr>
            <a:lvl4pPr marL="1600200" indent="-228600">
              <a:spcBef>
                <a:spcPct val="30000"/>
              </a:spcBef>
              <a:defRPr sz="1200">
                <a:solidFill>
                  <a:schemeClr val="tx1"/>
                </a:solidFill>
                <a:latin typeface="Calibri" panose="020F0502020204030204" pitchFamily="34" charset="0"/>
                <a:ea typeface="微软雅黑" panose="020B0503020204020204" pitchFamily="34" charset="-122"/>
              </a:defRPr>
            </a:lvl4pPr>
            <a:lvl5pPr marL="2057400" indent="-228600">
              <a:spcBef>
                <a:spcPct val="30000"/>
              </a:spcBef>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微软雅黑" panose="020B0503020204020204" pitchFamily="34" charset="-122"/>
              </a:defRPr>
            </a:lvl9pPr>
          </a:lstStyle>
          <a:p>
            <a:pPr>
              <a:spcBef>
                <a:spcPct val="0"/>
              </a:spcBef>
            </a:pPr>
            <a:fld id="{E4089EE6-6CF2-456D-8D87-98788DE1F42F}" type="slidenum">
              <a:rPr lang="zh-CN" altLang="en-US" smtClean="0">
                <a:solidFill>
                  <a:srgbClr val="000000"/>
                </a:solidFill>
                <a:ea typeface="黑体" panose="02010609060101010101" pitchFamily="49" charset="-122"/>
              </a:rPr>
              <a:pPr>
                <a:spcBef>
                  <a:spcPct val="0"/>
                </a:spcBef>
              </a:pPr>
              <a:t>33</a:t>
            </a:fld>
            <a:endParaRPr lang="zh-CN" altLang="en-US" dirty="0">
              <a:solidFill>
                <a:srgbClr val="000000"/>
              </a:solidFill>
              <a:ea typeface="黑体" panose="02010609060101010101" pitchFamily="49" charset="-122"/>
            </a:endParaRPr>
          </a:p>
        </p:txBody>
      </p:sp>
    </p:spTree>
    <p:extLst>
      <p:ext uri="{BB962C8B-B14F-4D97-AF65-F5344CB8AC3E}">
        <p14:creationId xmlns:p14="http://schemas.microsoft.com/office/powerpoint/2010/main" val="137619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34</a:t>
            </a:fld>
            <a:endParaRPr lang="en-US" altLang="zh-CN" dirty="0">
              <a:latin typeface="Calibri" panose="020F0502020204030204" pitchFamily="34" charset="0"/>
              <a:ea typeface="黑体" panose="02010609060101010101" pitchFamily="49"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35</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4117897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36</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25824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37</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736187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38</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849233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39</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2740980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40</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908798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41</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2656197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42</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543828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9BC5FE-197D-44D6-A0EA-EE6DA4B734BF}" type="slidenum">
              <a:rPr lang="zh-CN" altLang="en-US" smtClean="0">
                <a:latin typeface="Calibri" panose="020F0502020204030204" pitchFamily="34" charset="0"/>
                <a:ea typeface="黑体" panose="02010609060101010101" pitchFamily="49" charset="-122"/>
              </a:rPr>
              <a:pPr/>
              <a:t>4</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938504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43</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4157349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44</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2172070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45</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278544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46</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4065809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47</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483456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48</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040753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49</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469710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50</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2601867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51</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24954536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52</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748629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9BC5FE-197D-44D6-A0EA-EE6DA4B734BF}" type="slidenum">
              <a:rPr lang="zh-CN" altLang="en-US" smtClean="0">
                <a:latin typeface="Calibri" panose="020F0502020204030204" pitchFamily="34" charset="0"/>
                <a:ea typeface="黑体" panose="02010609060101010101" pitchFamily="49" charset="-122"/>
              </a:rPr>
              <a:pPr/>
              <a:t>5</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737280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53</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40085820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54</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546411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55</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2047694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56</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089652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69E48A-FE67-42C8-A1D5-90952FCC60DF}" type="slidenum">
              <a:rPr lang="zh-CN" altLang="en-US" smtClean="0">
                <a:latin typeface="Calibri" panose="020F0502020204030204" pitchFamily="34" charset="0"/>
                <a:ea typeface="黑体" panose="02010609060101010101" pitchFamily="49" charset="-122"/>
              </a:rPr>
              <a:pPr/>
              <a:t>57</a:t>
            </a:fld>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91651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9BC5FE-197D-44D6-A0EA-EE6DA4B734BF}" type="slidenum">
              <a:rPr lang="zh-CN" altLang="en-US" smtClean="0">
                <a:latin typeface="Calibri" panose="020F0502020204030204" pitchFamily="34" charset="0"/>
                <a:ea typeface="黑体" panose="02010609060101010101" pitchFamily="49" charset="-122"/>
              </a:rPr>
              <a:pPr/>
              <a:t>6</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49572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9BC5FE-197D-44D6-A0EA-EE6DA4B734BF}" type="slidenum">
              <a:rPr lang="zh-CN" altLang="en-US" smtClean="0">
                <a:latin typeface="Calibri" panose="020F0502020204030204" pitchFamily="34" charset="0"/>
                <a:ea typeface="黑体" panose="02010609060101010101" pitchFamily="49" charset="-122"/>
              </a:rPr>
              <a:pPr/>
              <a:t>7</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2869303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9BC5FE-197D-44D6-A0EA-EE6DA4B734BF}" type="slidenum">
              <a:rPr lang="zh-CN" altLang="en-US" smtClean="0">
                <a:latin typeface="Calibri" panose="020F0502020204030204" pitchFamily="34" charset="0"/>
                <a:ea typeface="黑体" panose="02010609060101010101" pitchFamily="49" charset="-122"/>
              </a:rPr>
              <a:pPr/>
              <a:t>8</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4042004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BB5A85F-5BE6-486F-BFD2-DAF6B667BA41}" type="slidenum">
              <a:rPr lang="zh-CN" altLang="en-US" smtClean="0">
                <a:latin typeface="Calibri" panose="020F0502020204030204" pitchFamily="34" charset="0"/>
                <a:ea typeface="黑体" panose="02010609060101010101" pitchFamily="49" charset="-122"/>
              </a:rPr>
              <a:pPr/>
              <a:t>9</a:t>
            </a:fld>
            <a:endParaRPr lang="zh-CN" altLang="en-US">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174870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C:\Documents and Settings\hyz\桌面\3_01.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Documents and Settings\hyz\桌面\3_02.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0" y="0"/>
            <a:ext cx="2352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userDrawn="1"/>
        </p:nvSpPr>
        <p:spPr>
          <a:xfrm rot="10800000" flipV="1">
            <a:off x="2928938" y="428625"/>
            <a:ext cx="6215062" cy="33338"/>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黑体" panose="02010609060101010101" pitchFamily="49" charset="-122"/>
            </a:endParaRPr>
          </a:p>
        </p:txBody>
      </p:sp>
      <p:sp>
        <p:nvSpPr>
          <p:cNvPr id="7" name="矩形 6"/>
          <p:cNvSpPr/>
          <p:nvPr userDrawn="1"/>
        </p:nvSpPr>
        <p:spPr>
          <a:xfrm>
            <a:off x="0" y="5037138"/>
            <a:ext cx="9144000" cy="106362"/>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黑体" panose="02010609060101010101" pitchFamily="49" charset="-122"/>
            </a:endParaRPr>
          </a:p>
        </p:txBody>
      </p:sp>
      <p:sp>
        <p:nvSpPr>
          <p:cNvPr id="8" name="矩形 7"/>
          <p:cNvSpPr/>
          <p:nvPr userDrawn="1"/>
        </p:nvSpPr>
        <p:spPr>
          <a:xfrm>
            <a:off x="7429500" y="5037138"/>
            <a:ext cx="1714500" cy="106362"/>
          </a:xfrm>
          <a:prstGeom prst="rect">
            <a:avLst/>
          </a:prstGeom>
          <a:solidFill>
            <a:srgbClr val="920B08"/>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黑体" panose="02010609060101010101" pitchFamily="49" charset="-122"/>
            </a:endParaRPr>
          </a:p>
        </p:txBody>
      </p:sp>
      <p:sp>
        <p:nvSpPr>
          <p:cNvPr id="2" name="标题 1"/>
          <p:cNvSpPr>
            <a:spLocks noGrp="1"/>
          </p:cNvSpPr>
          <p:nvPr>
            <p:ph type="ctrTitle"/>
          </p:nvPr>
        </p:nvSpPr>
        <p:spPr>
          <a:xfrm>
            <a:off x="685800" y="1597819"/>
            <a:ext cx="7772400" cy="1102519"/>
          </a:xfrm>
        </p:spPr>
        <p:txBody>
          <a:bodyPr/>
          <a:lstStyle>
            <a:lvl1pPr>
              <a:defRPr>
                <a:solidFill>
                  <a:schemeClr val="tx2"/>
                </a:solidFill>
              </a:defRPr>
            </a:lvl1pPr>
          </a:lstStyle>
          <a:p>
            <a:r>
              <a:rPr lang="zh-CN" altLang="en-US" dirty="0"/>
              <a:t>单击此处编辑母版标题样式</a:t>
            </a:r>
          </a:p>
        </p:txBody>
      </p:sp>
      <p:sp>
        <p:nvSpPr>
          <p:cNvPr id="3" name="副标题 2"/>
          <p:cNvSpPr>
            <a:spLocks noGrp="1"/>
          </p:cNvSpPr>
          <p:nvPr>
            <p:ph type="subTitle" idx="1"/>
          </p:nvPr>
        </p:nvSpPr>
        <p:spPr>
          <a:xfrm>
            <a:off x="1371600" y="2914650"/>
            <a:ext cx="6400800" cy="1314450"/>
          </a:xfrm>
        </p:spPr>
        <p:txBody>
          <a:bodyPr>
            <a:normAutofit/>
          </a:bodyPr>
          <a:lstStyle>
            <a:lvl1pPr marL="0" indent="0" algn="ctr">
              <a:buNone/>
              <a:defRPr sz="2800" b="1">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9" name="日期占位符 3"/>
          <p:cNvSpPr>
            <a:spLocks noGrp="1"/>
          </p:cNvSpPr>
          <p:nvPr>
            <p:ph type="dt" sz="half" idx="10"/>
          </p:nvPr>
        </p:nvSpPr>
        <p:spPr/>
        <p:txBody>
          <a:bodyPr/>
          <a:lstStyle>
            <a:lvl1pPr>
              <a:defRPr/>
            </a:lvl1pPr>
          </a:lstStyle>
          <a:p>
            <a:pPr>
              <a:defRPr/>
            </a:pPr>
            <a:fld id="{43F30E86-6CB9-436A-8A64-77F24A86D415}" type="datetime1">
              <a:rPr lang="zh-CN" altLang="en-US"/>
              <a:pPr>
                <a:defRPr/>
              </a:pPr>
              <a:t>2024/2/20</a:t>
            </a:fld>
            <a:endParaRPr lang="zh-CN" altLang="en-US"/>
          </a:p>
        </p:txBody>
      </p:sp>
      <p:sp>
        <p:nvSpPr>
          <p:cNvPr id="10" name="页脚占位符 4"/>
          <p:cNvSpPr>
            <a:spLocks noGrp="1"/>
          </p:cNvSpPr>
          <p:nvPr>
            <p:ph type="ftr" sz="quarter" idx="11"/>
          </p:nvPr>
        </p:nvSpPr>
        <p:spPr/>
        <p:txBody>
          <a:bodyPr/>
          <a:lstStyle>
            <a:lvl1pPr>
              <a:defRPr/>
            </a:lvl1pPr>
          </a:lstStyle>
          <a:p>
            <a:pPr>
              <a:defRPr/>
            </a:pPr>
            <a:endParaRPr lang="zh-CN" altLang="en-US"/>
          </a:p>
        </p:txBody>
      </p:sp>
      <p:sp>
        <p:nvSpPr>
          <p:cNvPr id="11" name="灯片编号占位符 5"/>
          <p:cNvSpPr>
            <a:spLocks noGrp="1"/>
          </p:cNvSpPr>
          <p:nvPr>
            <p:ph type="sldNum" sz="quarter" idx="12"/>
          </p:nvPr>
        </p:nvSpPr>
        <p:spPr/>
        <p:txBody>
          <a:bodyPr/>
          <a:lstStyle>
            <a:lvl1pPr>
              <a:defRPr/>
            </a:lvl1pPr>
          </a:lstStyle>
          <a:p>
            <a:pPr>
              <a:defRPr/>
            </a:pPr>
            <a:fld id="{AD0CBE90-7463-4935-8764-DEB733F3051C}" type="slidenum">
              <a:rPr lang="zh-CN" altLang="en-US"/>
              <a:pPr>
                <a:defRPr/>
              </a:pPr>
              <a:t>‹#›</a:t>
            </a:fld>
            <a:endParaRPr lang="en-US" altLang="zh-CN"/>
          </a:p>
        </p:txBody>
      </p:sp>
    </p:spTree>
    <p:extLst>
      <p:ext uri="{BB962C8B-B14F-4D97-AF65-F5344CB8AC3E}">
        <p14:creationId xmlns:p14="http://schemas.microsoft.com/office/powerpoint/2010/main" val="38681074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BF7DEB5-D453-4A4C-8036-F3E81329E1C0}" type="datetime1">
              <a:rPr lang="zh-CN" altLang="en-US"/>
              <a:pPr>
                <a:defRPr/>
              </a:pPr>
              <a:t>2024/2/20</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4CB94CB-BF49-474D-893F-0BF928DEA2F1}" type="slidenum">
              <a:rPr lang="zh-CN" altLang="en-US"/>
              <a:pPr>
                <a:defRPr/>
              </a:pPr>
              <a:t>‹#›</a:t>
            </a:fld>
            <a:endParaRPr lang="en-US" altLang="zh-CN"/>
          </a:p>
        </p:txBody>
      </p:sp>
    </p:spTree>
    <p:extLst>
      <p:ext uri="{BB962C8B-B14F-4D97-AF65-F5344CB8AC3E}">
        <p14:creationId xmlns:p14="http://schemas.microsoft.com/office/powerpoint/2010/main" val="1901238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9690607-D7A5-4436-9EA5-A21631F1E6A3}" type="datetime1">
              <a:rPr lang="zh-CN" altLang="en-US"/>
              <a:pPr>
                <a:defRPr/>
              </a:pPr>
              <a:t>2024/2/20</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9CEBCBC-6C75-473D-8F7B-D309F62B8447}" type="slidenum">
              <a:rPr lang="zh-CN" altLang="en-US"/>
              <a:pPr>
                <a:defRPr/>
              </a:pPr>
              <a:t>‹#›</a:t>
            </a:fld>
            <a:endParaRPr lang="en-US" altLang="zh-CN"/>
          </a:p>
        </p:txBody>
      </p:sp>
    </p:spTree>
    <p:extLst>
      <p:ext uri="{BB962C8B-B14F-4D97-AF65-F5344CB8AC3E}">
        <p14:creationId xmlns:p14="http://schemas.microsoft.com/office/powerpoint/2010/main" val="357418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 descr="C:\Documents and Settings\hyz\桌面\3_01.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rot="10800000" flipV="1">
            <a:off x="0" y="1588"/>
            <a:ext cx="9144000" cy="58737"/>
          </a:xfrm>
          <a:prstGeom prst="rect">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黑体" panose="02010609060101010101" pitchFamily="49" charset="-122"/>
            </a:endParaRPr>
          </a:p>
        </p:txBody>
      </p:sp>
      <p:sp>
        <p:nvSpPr>
          <p:cNvPr id="6" name="矩形 5"/>
          <p:cNvSpPr/>
          <p:nvPr userDrawn="1"/>
        </p:nvSpPr>
        <p:spPr>
          <a:xfrm rot="10800000" flipV="1">
            <a:off x="1357313" y="0"/>
            <a:ext cx="7786687" cy="53975"/>
          </a:xfrm>
          <a:prstGeom prst="rect">
            <a:avLst/>
          </a:prstGeom>
          <a:solidFill>
            <a:schemeClr val="tx2"/>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黑体" panose="02010609060101010101" pitchFamily="49" charset="-122"/>
            </a:endParaRPr>
          </a:p>
        </p:txBody>
      </p:sp>
      <p:sp>
        <p:nvSpPr>
          <p:cNvPr id="7" name="矩形 6"/>
          <p:cNvSpPr/>
          <p:nvPr userDrawn="1"/>
        </p:nvSpPr>
        <p:spPr>
          <a:xfrm>
            <a:off x="0" y="5037138"/>
            <a:ext cx="9144000" cy="106362"/>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黑体" panose="02010609060101010101" pitchFamily="49" charset="-122"/>
            </a:endParaRPr>
          </a:p>
        </p:txBody>
      </p:sp>
      <p:sp>
        <p:nvSpPr>
          <p:cNvPr id="2" name="标题 1"/>
          <p:cNvSpPr>
            <a:spLocks noGrp="1"/>
          </p:cNvSpPr>
          <p:nvPr>
            <p:ph type="title"/>
          </p:nvPr>
        </p:nvSpPr>
        <p:spPr>
          <a:xfrm>
            <a:off x="357158" y="87357"/>
            <a:ext cx="8358246" cy="795354"/>
          </a:xfrm>
        </p:spPr>
        <p:txBody>
          <a:bodyPr>
            <a:normAutofit/>
          </a:bodyPr>
          <a:lstStyle>
            <a:lvl1pPr algn="l">
              <a:defRPr sz="4000">
                <a:solidFill>
                  <a:schemeClr val="tx2"/>
                </a:solidFill>
              </a:defRPr>
            </a:lvl1pPr>
          </a:lstStyle>
          <a:p>
            <a:r>
              <a:rPr lang="zh-CN" altLang="en-US" dirty="0"/>
              <a:t>单击此处编辑母版标题样式</a:t>
            </a:r>
          </a:p>
        </p:txBody>
      </p:sp>
      <p:sp>
        <p:nvSpPr>
          <p:cNvPr id="3" name="内容占位符 2"/>
          <p:cNvSpPr>
            <a:spLocks noGrp="1"/>
          </p:cNvSpPr>
          <p:nvPr>
            <p:ph idx="1"/>
          </p:nvPr>
        </p:nvSpPr>
        <p:spPr>
          <a:xfrm>
            <a:off x="457200" y="1125131"/>
            <a:ext cx="8229600" cy="346949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日期占位符 3"/>
          <p:cNvSpPr>
            <a:spLocks noGrp="1"/>
          </p:cNvSpPr>
          <p:nvPr>
            <p:ph type="dt" sz="half" idx="10"/>
          </p:nvPr>
        </p:nvSpPr>
        <p:spPr/>
        <p:txBody>
          <a:bodyPr/>
          <a:lstStyle>
            <a:lvl1pPr>
              <a:defRPr/>
            </a:lvl1pPr>
          </a:lstStyle>
          <a:p>
            <a:pPr>
              <a:defRPr/>
            </a:pPr>
            <a:fld id="{D76D8CDE-ABA8-43AA-9F16-52C2ECC4BC26}" type="datetime1">
              <a:rPr lang="zh-CN" altLang="en-US"/>
              <a:pPr>
                <a:defRPr/>
              </a:pPr>
              <a:t>2024/2/20</a:t>
            </a:fld>
            <a:endParaRPr lang="zh-CN" altLang="en-US"/>
          </a:p>
        </p:txBody>
      </p:sp>
      <p:sp>
        <p:nvSpPr>
          <p:cNvPr id="9" name="页脚占位符 4"/>
          <p:cNvSpPr>
            <a:spLocks noGrp="1"/>
          </p:cNvSpPr>
          <p:nvPr>
            <p:ph type="ftr" sz="quarter" idx="11"/>
          </p:nvPr>
        </p:nvSpPr>
        <p:spPr/>
        <p:txBody>
          <a:bodyPr/>
          <a:lstStyle>
            <a:lvl1pPr>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vl1pPr>
          </a:lstStyle>
          <a:p>
            <a:pPr>
              <a:defRPr/>
            </a:pPr>
            <a:fld id="{56D03A48-4A6A-41EC-930B-66AA48E9E328}" type="slidenum">
              <a:rPr lang="zh-CN" altLang="en-US"/>
              <a:pPr>
                <a:defRPr/>
              </a:pPr>
              <a:t>‹#›</a:t>
            </a:fld>
            <a:endParaRPr lang="en-US" altLang="zh-CN"/>
          </a:p>
        </p:txBody>
      </p:sp>
    </p:spTree>
    <p:extLst>
      <p:ext uri="{BB962C8B-B14F-4D97-AF65-F5344CB8AC3E}">
        <p14:creationId xmlns:p14="http://schemas.microsoft.com/office/powerpoint/2010/main" val="1891458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35C6DF69-CD6D-4FB9-A849-39CA67B1579B}" type="datetime1">
              <a:rPr lang="zh-CN" altLang="en-US"/>
              <a:pPr>
                <a:defRPr/>
              </a:pPr>
              <a:t>2024/2/20</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DD9C552-FCA7-40C4-A430-CF607661BE71}" type="slidenum">
              <a:rPr lang="zh-CN" altLang="en-US"/>
              <a:pPr>
                <a:defRPr/>
              </a:pPr>
              <a:t>‹#›</a:t>
            </a:fld>
            <a:endParaRPr lang="en-US" altLang="zh-CN"/>
          </a:p>
        </p:txBody>
      </p:sp>
    </p:spTree>
    <p:extLst>
      <p:ext uri="{BB962C8B-B14F-4D97-AF65-F5344CB8AC3E}">
        <p14:creationId xmlns:p14="http://schemas.microsoft.com/office/powerpoint/2010/main" val="350811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EF33332E-D86E-4E69-B91B-8360851D334F}" type="datetime1">
              <a:rPr lang="zh-CN" altLang="en-US"/>
              <a:pPr>
                <a:defRPr/>
              </a:pPr>
              <a:t>2024/2/20</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32FFF20-1223-4365-947B-DD4BF8F9D105}" type="slidenum">
              <a:rPr lang="zh-CN" altLang="en-US"/>
              <a:pPr>
                <a:defRPr/>
              </a:pPr>
              <a:t>‹#›</a:t>
            </a:fld>
            <a:endParaRPr lang="en-US" altLang="zh-CN"/>
          </a:p>
        </p:txBody>
      </p:sp>
    </p:spTree>
    <p:extLst>
      <p:ext uri="{BB962C8B-B14F-4D97-AF65-F5344CB8AC3E}">
        <p14:creationId xmlns:p14="http://schemas.microsoft.com/office/powerpoint/2010/main" val="1527853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B3510C4D-3006-40F8-A5BB-EA4385B7D8F1}" type="datetime1">
              <a:rPr lang="zh-CN" altLang="en-US"/>
              <a:pPr>
                <a:defRPr/>
              </a:pPr>
              <a:t>2024/2/20</a:t>
            </a:fld>
            <a:endParaRPr lang="zh-CN" altLang="en-US" dirty="0"/>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6B924F3-7A80-4269-97A2-7DF3E3D7C37A}" type="slidenum">
              <a:rPr lang="zh-CN" altLang="en-US"/>
              <a:pPr>
                <a:defRPr/>
              </a:pPr>
              <a:t>‹#›</a:t>
            </a:fld>
            <a:endParaRPr lang="en-US" altLang="zh-CN"/>
          </a:p>
        </p:txBody>
      </p:sp>
    </p:spTree>
    <p:extLst>
      <p:ext uri="{BB962C8B-B14F-4D97-AF65-F5344CB8AC3E}">
        <p14:creationId xmlns:p14="http://schemas.microsoft.com/office/powerpoint/2010/main" val="1201382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5A414F37-EB24-48C9-AD13-70B18FD8C83C}" type="datetime1">
              <a:rPr lang="zh-CN" altLang="en-US"/>
              <a:pPr>
                <a:defRPr/>
              </a:pPr>
              <a:t>2024/2/20</a:t>
            </a:fld>
            <a:endParaRPr lang="zh-CN" altLang="en-US" dirty="0"/>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0AB45C2-609D-4AE5-BEEA-5E5119A2969C}" type="slidenum">
              <a:rPr lang="zh-CN" altLang="en-US"/>
              <a:pPr>
                <a:defRPr/>
              </a:pPr>
              <a:t>‹#›</a:t>
            </a:fld>
            <a:endParaRPr lang="en-US" altLang="zh-CN"/>
          </a:p>
        </p:txBody>
      </p:sp>
    </p:spTree>
    <p:extLst>
      <p:ext uri="{BB962C8B-B14F-4D97-AF65-F5344CB8AC3E}">
        <p14:creationId xmlns:p14="http://schemas.microsoft.com/office/powerpoint/2010/main" val="4133823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5A834EB-E5BE-4739-BA00-B64C9440D0B6}" type="datetime1">
              <a:rPr lang="zh-CN" altLang="en-US"/>
              <a:pPr>
                <a:defRPr/>
              </a:pPr>
              <a:t>2024/2/20</a:t>
            </a:fld>
            <a:endParaRPr lang="zh-CN" altLang="en-US" dirty="0"/>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DBF1C87-1F74-4C55-B017-1DD649ED8979}" type="slidenum">
              <a:rPr lang="zh-CN" altLang="en-US"/>
              <a:pPr>
                <a:defRPr/>
              </a:pPr>
              <a:t>‹#›</a:t>
            </a:fld>
            <a:endParaRPr lang="en-US" altLang="zh-CN"/>
          </a:p>
        </p:txBody>
      </p:sp>
    </p:spTree>
    <p:extLst>
      <p:ext uri="{BB962C8B-B14F-4D97-AF65-F5344CB8AC3E}">
        <p14:creationId xmlns:p14="http://schemas.microsoft.com/office/powerpoint/2010/main" val="2287647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98CC381-A7B5-404D-B5C0-7261CAB8FA5D}" type="datetime1">
              <a:rPr lang="zh-CN" altLang="en-US"/>
              <a:pPr>
                <a:defRPr/>
              </a:pPr>
              <a:t>2024/2/20</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0E25861-2A78-4A79-B85C-FEE0AEFC08FB}" type="slidenum">
              <a:rPr lang="zh-CN" altLang="en-US"/>
              <a:pPr>
                <a:defRPr/>
              </a:pPr>
              <a:t>‹#›</a:t>
            </a:fld>
            <a:endParaRPr lang="en-US" altLang="zh-CN"/>
          </a:p>
        </p:txBody>
      </p:sp>
    </p:spTree>
    <p:extLst>
      <p:ext uri="{BB962C8B-B14F-4D97-AF65-F5344CB8AC3E}">
        <p14:creationId xmlns:p14="http://schemas.microsoft.com/office/powerpoint/2010/main" val="3190449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5C1AF21-75AC-4969-A448-C10104C0F20C}" type="datetime1">
              <a:rPr lang="zh-CN" altLang="en-US"/>
              <a:pPr>
                <a:defRPr/>
              </a:pPr>
              <a:t>2024/2/20</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0FFEEE3-C79A-4F77-B397-0C7218A9C974}" type="slidenum">
              <a:rPr lang="zh-CN" altLang="en-US"/>
              <a:pPr>
                <a:defRPr/>
              </a:pPr>
              <a:t>‹#›</a:t>
            </a:fld>
            <a:endParaRPr lang="en-US" altLang="zh-CN"/>
          </a:p>
        </p:txBody>
      </p:sp>
    </p:spTree>
    <p:extLst>
      <p:ext uri="{BB962C8B-B14F-4D97-AF65-F5344CB8AC3E}">
        <p14:creationId xmlns:p14="http://schemas.microsoft.com/office/powerpoint/2010/main" val="802287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黑体" panose="02010609060101010101" pitchFamily="49" charset="-122"/>
              </a:defRPr>
            </a:lvl1pPr>
          </a:lstStyle>
          <a:p>
            <a:pPr>
              <a:defRPr/>
            </a:pPr>
            <a:fld id="{2A9A0D95-ACDF-4AAD-8DAE-05111DC5B38C}" type="datetime1">
              <a:rPr lang="zh-CN" altLang="en-US" smtClean="0"/>
              <a:pPr>
                <a:defRPr/>
              </a:pPr>
              <a:t>2024/2/20</a:t>
            </a:fld>
            <a:endParaRPr lang="zh-CN" altLang="en-US" dirty="0"/>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黑体" panose="02010609060101010101" pitchFamily="49" charset="-122"/>
              </a:defRPr>
            </a:lvl1pPr>
          </a:lstStyle>
          <a:p>
            <a:pPr>
              <a:defRPr/>
            </a:pPr>
            <a:endParaRPr lang="zh-CN" altLang="en-US" dirty="0"/>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Times New Roman" panose="02020603050405020304" pitchFamily="18" charset="0"/>
                <a:ea typeface="黑体" panose="02010609060101010101" pitchFamily="49" charset="-122"/>
              </a:defRPr>
            </a:lvl1pPr>
          </a:lstStyle>
          <a:p>
            <a:pPr>
              <a:defRPr/>
            </a:pPr>
            <a:fld id="{03F2B6CC-E269-44E3-AD91-8817B80FE48F}" type="slidenum">
              <a:rPr lang="zh-CN" altLang="en-US"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5022" r:id="rId1"/>
    <p:sldLayoutId id="2147485023" r:id="rId2"/>
    <p:sldLayoutId id="2147485013" r:id="rId3"/>
    <p:sldLayoutId id="2147485014" r:id="rId4"/>
    <p:sldLayoutId id="2147485015" r:id="rId5"/>
    <p:sldLayoutId id="2147485016" r:id="rId6"/>
    <p:sldLayoutId id="2147485017" r:id="rId7"/>
    <p:sldLayoutId id="2147485018" r:id="rId8"/>
    <p:sldLayoutId id="2147485019" r:id="rId9"/>
    <p:sldLayoutId id="2147485020" r:id="rId10"/>
    <p:sldLayoutId id="214748502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ea typeface="黑体" pitchFamily="2" charset="-122"/>
        </a:defRPr>
      </a:lvl2pPr>
      <a:lvl3pPr algn="ctr" rtl="0" eaLnBrk="0" fontAlgn="base" hangingPunct="0">
        <a:spcBef>
          <a:spcPct val="0"/>
        </a:spcBef>
        <a:spcAft>
          <a:spcPct val="0"/>
        </a:spcAft>
        <a:defRPr sz="4400">
          <a:solidFill>
            <a:schemeClr val="tx1"/>
          </a:solidFill>
          <a:latin typeface="Arial" charset="0"/>
          <a:ea typeface="黑体" pitchFamily="2" charset="-122"/>
        </a:defRPr>
      </a:lvl3pPr>
      <a:lvl4pPr algn="ctr" rtl="0" eaLnBrk="0" fontAlgn="base" hangingPunct="0">
        <a:spcBef>
          <a:spcPct val="0"/>
        </a:spcBef>
        <a:spcAft>
          <a:spcPct val="0"/>
        </a:spcAft>
        <a:defRPr sz="4400">
          <a:solidFill>
            <a:schemeClr val="tx1"/>
          </a:solidFill>
          <a:latin typeface="Arial" charset="0"/>
          <a:ea typeface="黑体" pitchFamily="2" charset="-122"/>
        </a:defRPr>
      </a:lvl4pPr>
      <a:lvl5pPr algn="ctr" rtl="0" eaLnBrk="0" fontAlgn="base" hangingPunct="0">
        <a:spcBef>
          <a:spcPct val="0"/>
        </a:spcBef>
        <a:spcAft>
          <a:spcPct val="0"/>
        </a:spcAft>
        <a:defRPr sz="4400">
          <a:solidFill>
            <a:schemeClr val="tx1"/>
          </a:solidFill>
          <a:latin typeface="Arial" charset="0"/>
          <a:ea typeface="黑体" pitchFamily="2" charset="-122"/>
        </a:defRPr>
      </a:lvl5pPr>
      <a:lvl6pPr marL="457200" algn="ctr" rtl="0" fontAlgn="base">
        <a:spcBef>
          <a:spcPct val="0"/>
        </a:spcBef>
        <a:spcAft>
          <a:spcPct val="0"/>
        </a:spcAft>
        <a:defRPr sz="4400">
          <a:solidFill>
            <a:schemeClr val="tx1"/>
          </a:solidFill>
          <a:latin typeface="Arial" charset="0"/>
          <a:ea typeface="黑体" pitchFamily="2" charset="-122"/>
        </a:defRPr>
      </a:lvl6pPr>
      <a:lvl7pPr marL="914400" algn="ctr" rtl="0" fontAlgn="base">
        <a:spcBef>
          <a:spcPct val="0"/>
        </a:spcBef>
        <a:spcAft>
          <a:spcPct val="0"/>
        </a:spcAft>
        <a:defRPr sz="4400">
          <a:solidFill>
            <a:schemeClr val="tx1"/>
          </a:solidFill>
          <a:latin typeface="Arial" charset="0"/>
          <a:ea typeface="黑体" pitchFamily="2" charset="-122"/>
        </a:defRPr>
      </a:lvl7pPr>
      <a:lvl8pPr marL="1371600" algn="ctr" rtl="0" fontAlgn="base">
        <a:spcBef>
          <a:spcPct val="0"/>
        </a:spcBef>
        <a:spcAft>
          <a:spcPct val="0"/>
        </a:spcAft>
        <a:defRPr sz="4400">
          <a:solidFill>
            <a:schemeClr val="tx1"/>
          </a:solidFill>
          <a:latin typeface="Arial" charset="0"/>
          <a:ea typeface="黑体" pitchFamily="2" charset="-122"/>
        </a:defRPr>
      </a:lvl8pPr>
      <a:lvl9pPr marL="1828800" algn="ctr" rtl="0" fontAlgn="base">
        <a:spcBef>
          <a:spcPct val="0"/>
        </a:spcBef>
        <a:spcAft>
          <a:spcPct val="0"/>
        </a:spcAft>
        <a:defRPr sz="4400">
          <a:solidFill>
            <a:schemeClr val="tx1"/>
          </a:solidFill>
          <a:latin typeface="Arial" charset="0"/>
          <a:ea typeface="黑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黑体" panose="020106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黑体" panose="02010609060101010101"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黑体" panose="02010609060101010101"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黑体" panose="02010609060101010101"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黑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eibo.com/guoweiofpk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203575" y="2917825"/>
            <a:ext cx="2484438" cy="503238"/>
          </a:xfrm>
        </p:spPr>
        <p:txBody>
          <a:bodyPr rtlCol="0"/>
          <a:lstStyle/>
          <a:p>
            <a:pPr eaLnBrk="1" fontAlgn="auto" hangingPunct="1">
              <a:spcAft>
                <a:spcPts val="0"/>
              </a:spcAft>
              <a:defRPr/>
            </a:pPr>
            <a:r>
              <a:rPr lang="zh-CN" altLang="en-US" sz="2000" dirty="0">
                <a:latin typeface="黑体" panose="02010609060101010101" pitchFamily="49" charset="-122"/>
              </a:rPr>
              <a:t>郭 炜</a:t>
            </a:r>
          </a:p>
        </p:txBody>
      </p:sp>
      <p:sp>
        <p:nvSpPr>
          <p:cNvPr id="5123" name="TextBox 3"/>
          <p:cNvSpPr txBox="1">
            <a:spLocks noChangeArrowheads="1"/>
          </p:cNvSpPr>
          <p:nvPr/>
        </p:nvSpPr>
        <p:spPr bwMode="auto">
          <a:xfrm>
            <a:off x="2916238" y="52388"/>
            <a:ext cx="2236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spcBef>
                <a:spcPct val="0"/>
              </a:spcBef>
              <a:buFontTx/>
              <a:buNone/>
            </a:pPr>
            <a:r>
              <a:rPr lang="zh-CN" altLang="en-US" sz="2000">
                <a:latin typeface="黑体" panose="02010609060101010101" pitchFamily="49" charset="-122"/>
                <a:ea typeface="黑体" panose="02010609060101010101" pitchFamily="49" charset="-122"/>
              </a:rPr>
              <a:t>信息科学技术学院</a:t>
            </a:r>
          </a:p>
        </p:txBody>
      </p:sp>
      <p:sp>
        <p:nvSpPr>
          <p:cNvPr id="5124" name="TextBox 10"/>
          <p:cNvSpPr txBox="1">
            <a:spLocks noChangeArrowheads="1"/>
          </p:cNvSpPr>
          <p:nvPr/>
        </p:nvSpPr>
        <p:spPr bwMode="auto">
          <a:xfrm>
            <a:off x="1331913" y="3048000"/>
            <a:ext cx="682783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spcBef>
                <a:spcPct val="0"/>
              </a:spcBef>
              <a:buFontTx/>
              <a:buNone/>
            </a:pPr>
            <a:endParaRPr lang="en-US" altLang="zh-CN" sz="1800" dirty="0">
              <a:latin typeface="黑体" panose="02010609060101010101" pitchFamily="49" charset="-122"/>
              <a:ea typeface="黑体" panose="02010609060101010101" pitchFamily="49" charset="-122"/>
            </a:endParaRPr>
          </a:p>
          <a:p>
            <a:pPr eaLnBrk="1" hangingPunct="1">
              <a:spcBef>
                <a:spcPct val="0"/>
              </a:spcBef>
              <a:buFontTx/>
              <a:buNone/>
            </a:pPr>
            <a:endParaRPr lang="en-US" altLang="zh-CN" sz="1800" dirty="0">
              <a:latin typeface="黑体" panose="02010609060101010101" pitchFamily="49" charset="-122"/>
              <a:ea typeface="黑体" panose="02010609060101010101" pitchFamily="49" charset="-122"/>
            </a:endParaRPr>
          </a:p>
          <a:p>
            <a:pPr algn="ctr" eaLnBrk="1" hangingPunct="1">
              <a:spcBef>
                <a:spcPct val="0"/>
              </a:spcBef>
              <a:buFontTx/>
              <a:buNone/>
            </a:pPr>
            <a:r>
              <a:rPr lang="zh-CN" altLang="en-US" sz="1800" dirty="0">
                <a:latin typeface="黑体" panose="02010609060101010101" pitchFamily="49" charset="-122"/>
                <a:ea typeface="黑体" panose="02010609060101010101" pitchFamily="49" charset="-122"/>
              </a:rPr>
              <a:t>微博：</a:t>
            </a:r>
            <a:r>
              <a:rPr lang="en-US" altLang="zh-CN" sz="1800" dirty="0">
                <a:latin typeface="黑体" panose="02010609060101010101" pitchFamily="49" charset="-122"/>
                <a:ea typeface="黑体" panose="02010609060101010101" pitchFamily="49" charset="-122"/>
                <a:hlinkClick r:id="rId3"/>
              </a:rPr>
              <a:t>http://weibo.com/guoweiofpku</a:t>
            </a:r>
            <a:endParaRPr lang="en-US" altLang="zh-CN" sz="1800" dirty="0">
              <a:latin typeface="黑体" panose="02010609060101010101" pitchFamily="49" charset="-122"/>
              <a:ea typeface="黑体" panose="02010609060101010101" pitchFamily="49" charset="-122"/>
            </a:endParaRPr>
          </a:p>
          <a:p>
            <a:pPr algn="ctr" eaLnBrk="1" hangingPunct="1">
              <a:spcBef>
                <a:spcPct val="0"/>
              </a:spcBef>
              <a:buFontTx/>
              <a:buNone/>
            </a:pPr>
            <a:endParaRPr lang="en-US" altLang="zh-CN" sz="1800" b="1" dirty="0">
              <a:solidFill>
                <a:srgbClr val="FF0000"/>
              </a:solidFill>
              <a:latin typeface="黑体" panose="02010609060101010101" pitchFamily="49" charset="-122"/>
              <a:ea typeface="黑体" panose="02010609060101010101" pitchFamily="49" charset="-122"/>
            </a:endParaRPr>
          </a:p>
          <a:p>
            <a:pPr algn="ctr" eaLnBrk="1" hangingPunct="1">
              <a:spcBef>
                <a:spcPct val="0"/>
              </a:spcBef>
              <a:buFontTx/>
              <a:buNone/>
            </a:pPr>
            <a:r>
              <a:rPr lang="zh-CN" altLang="en-US" sz="1800" b="1" dirty="0">
                <a:solidFill>
                  <a:srgbClr val="FF0000"/>
                </a:solidFill>
                <a:latin typeface="黑体" panose="02010609060101010101" pitchFamily="49" charset="-122"/>
                <a:ea typeface="黑体" panose="02010609060101010101" pitchFamily="49" charset="-122"/>
              </a:rPr>
              <a:t>学会程序和算法，走遍天下都不怕</a:t>
            </a:r>
            <a:r>
              <a:rPr lang="en-US" altLang="zh-CN" sz="1800" b="1" dirty="0">
                <a:solidFill>
                  <a:srgbClr val="FF0000"/>
                </a:solidFill>
                <a:latin typeface="黑体" panose="02010609060101010101" pitchFamily="49" charset="-122"/>
                <a:ea typeface="黑体" panose="02010609060101010101" pitchFamily="49" charset="-122"/>
              </a:rPr>
              <a:t>!</a:t>
            </a:r>
          </a:p>
          <a:p>
            <a:pPr algn="ctr" eaLnBrk="1" hangingPunct="1">
              <a:spcBef>
                <a:spcPct val="0"/>
              </a:spcBef>
              <a:buFont typeface="Arial" panose="020B0604020202020204" pitchFamily="34" charset="0"/>
              <a:buNone/>
            </a:pPr>
            <a:r>
              <a:rPr lang="zh-CN" altLang="en-US" sz="1600" dirty="0">
                <a:latin typeface="黑体" panose="02010609060101010101" pitchFamily="49" charset="-122"/>
                <a:ea typeface="黑体" panose="02010609060101010101" pitchFamily="49" charset="-122"/>
              </a:rPr>
              <a:t>讲义照片均为郭炜拍摄</a:t>
            </a:r>
          </a:p>
          <a:p>
            <a:pPr algn="ctr" eaLnBrk="1" hangingPunct="1">
              <a:spcBef>
                <a:spcPct val="0"/>
              </a:spcBef>
              <a:buFontTx/>
              <a:buNone/>
            </a:pPr>
            <a:endParaRPr lang="en-US" altLang="zh-CN" sz="1800" b="1" dirty="0">
              <a:solidFill>
                <a:srgbClr val="FF0000"/>
              </a:solidFill>
              <a:latin typeface="黑体" panose="02010609060101010101" pitchFamily="49" charset="-122"/>
              <a:ea typeface="黑体" panose="02010609060101010101" pitchFamily="49" charset="-122"/>
            </a:endParaRPr>
          </a:p>
        </p:txBody>
      </p:sp>
      <p:pic>
        <p:nvPicPr>
          <p:cNvPr id="5125"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575" y="3544888"/>
            <a:ext cx="100806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矩形 3"/>
          <p:cNvSpPr>
            <a:spLocks noChangeArrowheads="1"/>
          </p:cNvSpPr>
          <p:nvPr/>
        </p:nvSpPr>
        <p:spPr bwMode="auto">
          <a:xfrm>
            <a:off x="755650" y="3295650"/>
            <a:ext cx="1082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spcBef>
                <a:spcPct val="0"/>
              </a:spcBef>
              <a:buFontTx/>
              <a:buNone/>
            </a:pPr>
            <a:r>
              <a:rPr lang="zh-CN" altLang="en-US" sz="1400" b="1">
                <a:latin typeface="黑体" panose="02010609060101010101" pitchFamily="49" charset="-122"/>
                <a:ea typeface="黑体" panose="02010609060101010101" pitchFamily="49" charset="-122"/>
              </a:rPr>
              <a:t>微信公众号</a:t>
            </a:r>
            <a:endParaRPr lang="en-US" altLang="zh-CN" sz="1400" b="1">
              <a:latin typeface="黑体" panose="02010609060101010101" pitchFamily="49" charset="-122"/>
              <a:ea typeface="黑体" panose="02010609060101010101" pitchFamily="49" charset="-122"/>
            </a:endParaRPr>
          </a:p>
        </p:txBody>
      </p:sp>
      <p:sp>
        <p:nvSpPr>
          <p:cNvPr id="5127" name="标题 1"/>
          <p:cNvSpPr>
            <a:spLocks noGrp="1"/>
          </p:cNvSpPr>
          <p:nvPr>
            <p:ph type="ctrTitle"/>
          </p:nvPr>
        </p:nvSpPr>
        <p:spPr>
          <a:xfrm>
            <a:off x="704850" y="1916113"/>
            <a:ext cx="7772400" cy="584200"/>
          </a:xfrm>
        </p:spPr>
        <p:txBody>
          <a:bodyPr/>
          <a:lstStyle/>
          <a:p>
            <a:pPr eaLnBrk="1" hangingPunct="1"/>
            <a:r>
              <a:rPr lang="zh-CN" altLang="en-US" sz="3400" dirty="0"/>
              <a:t>数据结构与算法</a:t>
            </a:r>
            <a:br>
              <a:rPr lang="en-US" altLang="zh-CN" sz="3400" dirty="0"/>
            </a:br>
            <a:r>
              <a:rPr lang="en-US" altLang="zh-CN" sz="2600" dirty="0"/>
              <a:t>(Python</a:t>
            </a:r>
            <a:r>
              <a:rPr lang="zh-CN" altLang="en-US" sz="2600" dirty="0"/>
              <a:t>描述</a:t>
            </a:r>
            <a:r>
              <a:rPr lang="en-US" altLang="zh-CN" sz="2600" dirty="0"/>
              <a:t>)</a:t>
            </a:r>
            <a:endParaRPr lang="zh-CN" altLang="en-US" sz="2600"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357188" y="87313"/>
            <a:ext cx="8358187" cy="795337"/>
          </a:xfrm>
        </p:spPr>
        <p:txBody>
          <a:bodyPr/>
          <a:lstStyle/>
          <a:p>
            <a:pPr eaLnBrk="1" hangingPunct="1">
              <a:defRPr/>
            </a:pPr>
            <a:r>
              <a:rPr lang="en-US" altLang="zh-CN" sz="2800" dirty="0">
                <a:latin typeface="+mj-ea"/>
              </a:rPr>
              <a:t>Python</a:t>
            </a:r>
            <a:r>
              <a:rPr lang="zh-CN" altLang="en-US" sz="2800" dirty="0">
                <a:latin typeface="+mj-ea"/>
              </a:rPr>
              <a:t>中的变量都是指针</a:t>
            </a:r>
          </a:p>
        </p:txBody>
      </p:sp>
      <p:sp>
        <p:nvSpPr>
          <p:cNvPr id="13315" name="内容占位符 2"/>
          <p:cNvSpPr>
            <a:spLocks noGrp="1"/>
          </p:cNvSpPr>
          <p:nvPr>
            <p:ph idx="1"/>
          </p:nvPr>
        </p:nvSpPr>
        <p:spPr>
          <a:xfrm>
            <a:off x="338138" y="931863"/>
            <a:ext cx="6985000" cy="992187"/>
          </a:xfrm>
        </p:spPr>
        <p:txBody>
          <a:bodyPr/>
          <a:lstStyle/>
          <a:p>
            <a:pPr>
              <a:spcBef>
                <a:spcPct val="50000"/>
              </a:spcBef>
              <a:buFont typeface="Wingdings" panose="05000000000000000000" pitchFamily="2" charset="2"/>
              <a:buChar char="Ø"/>
              <a:defRPr/>
            </a:pPr>
            <a:r>
              <a:rPr lang="zh-CN" altLang="en-US" sz="2000" dirty="0">
                <a:solidFill>
                  <a:schemeClr val="tx1"/>
                </a:solidFill>
                <a:latin typeface="黑体" panose="02010609060101010101" pitchFamily="49" charset="-122"/>
                <a:cs typeface="Courier New" panose="02070309020205020404" pitchFamily="49" charset="0"/>
              </a:rPr>
              <a:t>用一个变量对另一个变量赋值意味着让</a:t>
            </a:r>
            <a:endParaRPr lang="en-US" altLang="zh-CN" sz="2000" dirty="0">
              <a:solidFill>
                <a:schemeClr val="tx1"/>
              </a:solidFill>
              <a:latin typeface="黑体" panose="02010609060101010101" pitchFamily="49" charset="-122"/>
              <a:cs typeface="Courier New" panose="02070309020205020404" pitchFamily="49" charset="0"/>
            </a:endParaRPr>
          </a:p>
          <a:p>
            <a:pPr marL="0" indent="0">
              <a:spcBef>
                <a:spcPct val="50000"/>
              </a:spcBef>
              <a:buFont typeface="Arial" panose="020B0604020202020204" pitchFamily="34" charset="0"/>
              <a:buNone/>
              <a:defRPr/>
            </a:pPr>
            <a:r>
              <a:rPr lang="en-US" altLang="zh-CN" sz="2000" dirty="0">
                <a:solidFill>
                  <a:schemeClr val="tx1"/>
                </a:solidFill>
                <a:latin typeface="黑体" panose="02010609060101010101" pitchFamily="49" charset="-122"/>
                <a:cs typeface="Courier New" panose="02070309020205020404" pitchFamily="49" charset="0"/>
              </a:rPr>
              <a:t>   </a:t>
            </a:r>
            <a:r>
              <a:rPr lang="zh-CN" altLang="en-US" sz="2000" dirty="0">
                <a:solidFill>
                  <a:schemeClr val="tx1"/>
                </a:solidFill>
                <a:latin typeface="黑体" panose="02010609060101010101" pitchFamily="49" charset="-122"/>
                <a:cs typeface="Courier New" panose="02070309020205020404" pitchFamily="49" charset="0"/>
              </a:rPr>
              <a:t>两个变量指向同一个地方</a:t>
            </a:r>
            <a:endParaRPr lang="en-US" altLang="zh-CN" sz="2000" dirty="0">
              <a:solidFill>
                <a:schemeClr val="tx1"/>
              </a:solidFill>
              <a:latin typeface="黑体" panose="02010609060101010101" pitchFamily="49" charset="-122"/>
              <a:cs typeface="Courier New" panose="02070309020205020404" pitchFamily="49" charset="0"/>
            </a:endParaRPr>
          </a:p>
          <a:p>
            <a:pPr>
              <a:spcBef>
                <a:spcPct val="50000"/>
              </a:spcBef>
              <a:buFont typeface="Arial" panose="020B0604020202020204" pitchFamily="34" charset="0"/>
              <a:buNone/>
              <a:defRPr/>
            </a:pPr>
            <a:endParaRPr lang="en-US" altLang="zh-CN" sz="2000" b="1" dirty="0">
              <a:solidFill>
                <a:schemeClr val="tx1"/>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defRPr/>
            </a:pPr>
            <a:endParaRPr lang="en-US" altLang="zh-CN" sz="2000" b="1" dirty="0">
              <a:solidFill>
                <a:schemeClr val="tx1"/>
              </a:solidFill>
              <a:latin typeface="Courier New" panose="02070309020205020404" pitchFamily="49" charset="0"/>
              <a:cs typeface="Courier New" panose="02070309020205020404" pitchFamily="49" charset="0"/>
            </a:endParaRPr>
          </a:p>
        </p:txBody>
      </p:sp>
      <p:sp>
        <p:nvSpPr>
          <p:cNvPr id="2150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49049CD-C979-4F54-BE9D-4C2728C06813}" type="slidenum">
              <a:rPr lang="zh-CN" altLang="en-US" sz="1200" smtClean="0">
                <a:solidFill>
                  <a:srgbClr val="898989"/>
                </a:solidFill>
              </a:rPr>
              <a:pPr>
                <a:spcBef>
                  <a:spcPct val="0"/>
                </a:spcBef>
                <a:buFontTx/>
                <a:buNone/>
              </a:pPr>
              <a:t>10</a:t>
            </a:fld>
            <a:endParaRPr lang="zh-CN" altLang="en-US" sz="1200">
              <a:solidFill>
                <a:srgbClr val="898989"/>
              </a:solidFill>
            </a:endParaRPr>
          </a:p>
        </p:txBody>
      </p:sp>
      <p:cxnSp>
        <p:nvCxnSpPr>
          <p:cNvPr id="3" name="直接箭头连接符 2"/>
          <p:cNvCxnSpPr/>
          <p:nvPr/>
        </p:nvCxnSpPr>
        <p:spPr>
          <a:xfrm>
            <a:off x="2843213" y="2740025"/>
            <a:ext cx="1295400" cy="45085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1510" name="文本框 3"/>
          <p:cNvSpPr txBox="1">
            <a:spLocks noChangeArrowheads="1"/>
          </p:cNvSpPr>
          <p:nvPr/>
        </p:nvSpPr>
        <p:spPr bwMode="auto">
          <a:xfrm>
            <a:off x="4222750" y="2555875"/>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3</a:t>
            </a:r>
            <a:endParaRPr lang="zh-CN" altLang="en-US" sz="1800">
              <a:latin typeface="Arial" panose="020B0604020202020204" pitchFamily="34" charset="0"/>
            </a:endParaRPr>
          </a:p>
        </p:txBody>
      </p:sp>
      <p:sp>
        <p:nvSpPr>
          <p:cNvPr id="21511" name="文本框 1"/>
          <p:cNvSpPr txBox="1">
            <a:spLocks noChangeArrowheads="1"/>
          </p:cNvSpPr>
          <p:nvPr/>
        </p:nvSpPr>
        <p:spPr bwMode="auto">
          <a:xfrm>
            <a:off x="2489200" y="254317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a</a:t>
            </a:r>
            <a:endParaRPr lang="zh-CN" altLang="en-US" sz="1800">
              <a:latin typeface="Arial" panose="020B0604020202020204" pitchFamily="34" charset="0"/>
            </a:endParaRPr>
          </a:p>
        </p:txBody>
      </p:sp>
      <p:cxnSp>
        <p:nvCxnSpPr>
          <p:cNvPr id="8" name="直接箭头连接符 7"/>
          <p:cNvCxnSpPr/>
          <p:nvPr/>
        </p:nvCxnSpPr>
        <p:spPr>
          <a:xfrm>
            <a:off x="2843213" y="3190875"/>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1513" name="文本框 8"/>
          <p:cNvSpPr txBox="1">
            <a:spLocks noChangeArrowheads="1"/>
          </p:cNvSpPr>
          <p:nvPr/>
        </p:nvSpPr>
        <p:spPr bwMode="auto">
          <a:xfrm>
            <a:off x="4222750" y="300672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4</a:t>
            </a:r>
            <a:endParaRPr lang="zh-CN" altLang="en-US" sz="1800">
              <a:latin typeface="Arial" panose="020B0604020202020204" pitchFamily="34" charset="0"/>
            </a:endParaRPr>
          </a:p>
        </p:txBody>
      </p:sp>
      <p:sp>
        <p:nvSpPr>
          <p:cNvPr id="21514" name="文本框 9"/>
          <p:cNvSpPr txBox="1">
            <a:spLocks noChangeArrowheads="1"/>
          </p:cNvSpPr>
          <p:nvPr/>
        </p:nvSpPr>
        <p:spPr bwMode="auto">
          <a:xfrm>
            <a:off x="2489200" y="2995613"/>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b</a:t>
            </a:r>
            <a:endParaRPr lang="zh-CN" altLang="en-US" sz="1800">
              <a:latin typeface="Arial" panose="020B0604020202020204" pitchFamily="34" charset="0"/>
            </a:endParaRPr>
          </a:p>
        </p:txBody>
      </p:sp>
      <p:sp>
        <p:nvSpPr>
          <p:cNvPr id="21515" name="矩形 1"/>
          <p:cNvSpPr>
            <a:spLocks noChangeArrowheads="1"/>
          </p:cNvSpPr>
          <p:nvPr/>
        </p:nvSpPr>
        <p:spPr bwMode="auto">
          <a:xfrm>
            <a:off x="539750" y="2820988"/>
            <a:ext cx="873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a = b</a:t>
            </a:r>
          </a:p>
        </p:txBody>
      </p:sp>
    </p:spTree>
    <p:extLst>
      <p:ext uri="{BB962C8B-B14F-4D97-AF65-F5344CB8AC3E}">
        <p14:creationId xmlns:p14="http://schemas.microsoft.com/office/powerpoint/2010/main" val="2480507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357188" y="87313"/>
            <a:ext cx="8358187" cy="795337"/>
          </a:xfrm>
        </p:spPr>
        <p:txBody>
          <a:bodyPr/>
          <a:lstStyle/>
          <a:p>
            <a:pPr eaLnBrk="1" hangingPunct="1"/>
            <a:r>
              <a:rPr lang="en-US" altLang="zh-CN" sz="2800"/>
              <a:t>is </a:t>
            </a:r>
            <a:r>
              <a:rPr lang="zh-CN" altLang="en-US" sz="2800"/>
              <a:t>运算符和 </a:t>
            </a:r>
            <a:r>
              <a:rPr lang="en-US" altLang="zh-CN" sz="2800"/>
              <a:t>== </a:t>
            </a:r>
            <a:r>
              <a:rPr lang="zh-CN" altLang="en-US" sz="2800"/>
              <a:t>的区别</a:t>
            </a:r>
          </a:p>
        </p:txBody>
      </p:sp>
      <p:sp>
        <p:nvSpPr>
          <p:cNvPr id="23555" name="内容占位符 2"/>
          <p:cNvSpPr>
            <a:spLocks noGrp="1"/>
          </p:cNvSpPr>
          <p:nvPr>
            <p:ph idx="1"/>
          </p:nvPr>
        </p:nvSpPr>
        <p:spPr>
          <a:xfrm>
            <a:off x="387350" y="882650"/>
            <a:ext cx="8299450" cy="1873250"/>
          </a:xfrm>
        </p:spPr>
        <p:txBody>
          <a:bodyPr/>
          <a:lstStyle/>
          <a:p>
            <a:pPr>
              <a:spcBef>
                <a:spcPct val="50000"/>
              </a:spcBef>
              <a:buFont typeface="Wingdings" panose="05000000000000000000" pitchFamily="2" charset="2"/>
              <a:buChar char="Ø"/>
            </a:pPr>
            <a:r>
              <a:rPr lang="en-US" altLang="zh-CN" sz="2000">
                <a:solidFill>
                  <a:schemeClr val="tx1"/>
                </a:solidFill>
                <a:latin typeface="黑体" panose="02010609060101010101" pitchFamily="49" charset="-122"/>
                <a:cs typeface="Courier New" panose="02070309020205020404" pitchFamily="49" charset="0"/>
              </a:rPr>
              <a:t>a is b  </a:t>
            </a:r>
            <a:r>
              <a:rPr lang="zh-CN" altLang="en-US" sz="2000">
                <a:solidFill>
                  <a:schemeClr val="tx1"/>
                </a:solidFill>
                <a:latin typeface="黑体" panose="02010609060101010101" pitchFamily="49" charset="-122"/>
                <a:cs typeface="Courier New" panose="02070309020205020404" pitchFamily="49" charset="0"/>
              </a:rPr>
              <a:t>为</a:t>
            </a:r>
            <a:r>
              <a:rPr lang="en-US" altLang="zh-CN" sz="2000">
                <a:solidFill>
                  <a:schemeClr val="tx1"/>
                </a:solidFill>
                <a:latin typeface="黑体" panose="02010609060101010101" pitchFamily="49" charset="-122"/>
                <a:cs typeface="Courier New" panose="02070309020205020404" pitchFamily="49" charset="0"/>
              </a:rPr>
              <a:t>True </a:t>
            </a:r>
            <a:r>
              <a:rPr lang="zh-CN" altLang="en-US" sz="2000">
                <a:solidFill>
                  <a:schemeClr val="tx1"/>
                </a:solidFill>
                <a:latin typeface="黑体" panose="02010609060101010101" pitchFamily="49" charset="-122"/>
                <a:cs typeface="Courier New" panose="02070309020205020404" pitchFamily="49" charset="0"/>
              </a:rPr>
              <a:t>说</a:t>
            </a:r>
            <a:r>
              <a:rPr lang="en-US" altLang="zh-CN" sz="2000">
                <a:solidFill>
                  <a:schemeClr val="tx1"/>
                </a:solidFill>
                <a:latin typeface="黑体" panose="02010609060101010101" pitchFamily="49" charset="-122"/>
                <a:cs typeface="Courier New" panose="02070309020205020404" pitchFamily="49" charset="0"/>
              </a:rPr>
              <a:t>a</a:t>
            </a:r>
            <a:r>
              <a:rPr lang="zh-CN" altLang="en-US" sz="2000">
                <a:solidFill>
                  <a:schemeClr val="tx1"/>
                </a:solidFill>
                <a:latin typeface="黑体" panose="02010609060101010101" pitchFamily="49" charset="-122"/>
                <a:cs typeface="Courier New" panose="02070309020205020404" pitchFamily="49" charset="0"/>
              </a:rPr>
              <a:t>和</a:t>
            </a:r>
            <a:r>
              <a:rPr lang="en-US" altLang="zh-CN" sz="2000">
                <a:solidFill>
                  <a:schemeClr val="tx1"/>
                </a:solidFill>
                <a:latin typeface="黑体" panose="02010609060101010101" pitchFamily="49" charset="-122"/>
                <a:cs typeface="Courier New" panose="02070309020205020404" pitchFamily="49" charset="0"/>
              </a:rPr>
              <a:t>b </a:t>
            </a:r>
            <a:r>
              <a:rPr lang="zh-CN" altLang="en-US" sz="2000">
                <a:solidFill>
                  <a:schemeClr val="tx1"/>
                </a:solidFill>
                <a:latin typeface="黑体" panose="02010609060101010101" pitchFamily="49" charset="-122"/>
                <a:cs typeface="Courier New" panose="02070309020205020404" pitchFamily="49" charset="0"/>
              </a:rPr>
              <a:t>指向同一个地方</a:t>
            </a:r>
            <a:endParaRPr lang="en-US" altLang="zh-CN" sz="2000">
              <a:solidFill>
                <a:schemeClr val="tx1"/>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pPr>
            <a:endParaRPr lang="en-US" altLang="zh-CN" sz="2000">
              <a:solidFill>
                <a:schemeClr val="tx1"/>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pPr>
            <a:r>
              <a:rPr lang="en-US" altLang="zh-CN" sz="2000">
                <a:solidFill>
                  <a:schemeClr val="tx1"/>
                </a:solidFill>
                <a:latin typeface="黑体" panose="02010609060101010101" pitchFamily="49" charset="-122"/>
                <a:cs typeface="Courier New" panose="02070309020205020404" pitchFamily="49" charset="0"/>
              </a:rPr>
              <a:t>a == b  </a:t>
            </a:r>
            <a:r>
              <a:rPr lang="zh-CN" altLang="en-US" sz="2000">
                <a:solidFill>
                  <a:schemeClr val="tx1"/>
                </a:solidFill>
                <a:latin typeface="黑体" panose="02010609060101010101" pitchFamily="49" charset="-122"/>
                <a:cs typeface="Courier New" panose="02070309020205020404" pitchFamily="49" charset="0"/>
              </a:rPr>
              <a:t>为</a:t>
            </a:r>
            <a:r>
              <a:rPr lang="en-US" altLang="zh-CN" sz="2000">
                <a:solidFill>
                  <a:schemeClr val="tx1"/>
                </a:solidFill>
                <a:latin typeface="黑体" panose="02010609060101010101" pitchFamily="49" charset="-122"/>
                <a:cs typeface="Courier New" panose="02070309020205020404" pitchFamily="49" charset="0"/>
              </a:rPr>
              <a:t>True </a:t>
            </a:r>
            <a:r>
              <a:rPr lang="zh-CN" altLang="en-US" sz="2000">
                <a:solidFill>
                  <a:schemeClr val="tx1"/>
                </a:solidFill>
                <a:latin typeface="黑体" panose="02010609060101010101" pitchFamily="49" charset="-122"/>
                <a:cs typeface="Courier New" panose="02070309020205020404" pitchFamily="49" charset="0"/>
              </a:rPr>
              <a:t>说明</a:t>
            </a:r>
            <a:r>
              <a:rPr lang="en-US" altLang="zh-CN" sz="2000">
                <a:solidFill>
                  <a:schemeClr val="tx1"/>
                </a:solidFill>
                <a:latin typeface="黑体" panose="02010609060101010101" pitchFamily="49" charset="-122"/>
                <a:cs typeface="Courier New" panose="02070309020205020404" pitchFamily="49" charset="0"/>
              </a:rPr>
              <a:t>a</a:t>
            </a:r>
            <a:r>
              <a:rPr lang="zh-CN" altLang="en-US" sz="2000">
                <a:solidFill>
                  <a:schemeClr val="tx1"/>
                </a:solidFill>
                <a:latin typeface="黑体" panose="02010609060101010101" pitchFamily="49" charset="-122"/>
                <a:cs typeface="Courier New" panose="02070309020205020404" pitchFamily="49" charset="0"/>
              </a:rPr>
              <a:t>和</a:t>
            </a:r>
            <a:r>
              <a:rPr lang="en-US" altLang="zh-CN" sz="2000">
                <a:solidFill>
                  <a:schemeClr val="tx1"/>
                </a:solidFill>
                <a:latin typeface="黑体" panose="02010609060101010101" pitchFamily="49" charset="-122"/>
                <a:cs typeface="Courier New" panose="02070309020205020404" pitchFamily="49" charset="0"/>
              </a:rPr>
              <a:t>b</a:t>
            </a:r>
            <a:r>
              <a:rPr lang="zh-CN" altLang="en-US" sz="2000">
                <a:solidFill>
                  <a:schemeClr val="tx1"/>
                </a:solidFill>
                <a:latin typeface="黑体" panose="02010609060101010101" pitchFamily="49" charset="-122"/>
                <a:cs typeface="Courier New" panose="02070309020205020404" pitchFamily="49" charset="0"/>
              </a:rPr>
              <a:t>指向的地方放的的东西相同，但是</a:t>
            </a:r>
            <a:r>
              <a:rPr lang="en-US" altLang="zh-CN" sz="2000">
                <a:solidFill>
                  <a:schemeClr val="tx1"/>
                </a:solidFill>
                <a:latin typeface="黑体" panose="02010609060101010101" pitchFamily="49" charset="-122"/>
                <a:cs typeface="Courier New" panose="02070309020205020404" pitchFamily="49" charset="0"/>
              </a:rPr>
              <a:t>a</a:t>
            </a:r>
            <a:r>
              <a:rPr lang="zh-CN" altLang="en-US" sz="2000">
                <a:solidFill>
                  <a:schemeClr val="tx1"/>
                </a:solidFill>
                <a:latin typeface="黑体" panose="02010609060101010101" pitchFamily="49" charset="-122"/>
                <a:cs typeface="Courier New" panose="02070309020205020404" pitchFamily="49" charset="0"/>
              </a:rPr>
              <a:t>和</a:t>
            </a:r>
            <a:r>
              <a:rPr lang="en-US" altLang="zh-CN" sz="2000">
                <a:solidFill>
                  <a:schemeClr val="tx1"/>
                </a:solidFill>
                <a:latin typeface="黑体" panose="02010609060101010101" pitchFamily="49" charset="-122"/>
                <a:cs typeface="Courier New" panose="02070309020205020404" pitchFamily="49" charset="0"/>
              </a:rPr>
              <a:t>b</a:t>
            </a:r>
            <a:r>
              <a:rPr lang="zh-CN" altLang="en-US" sz="2000">
                <a:solidFill>
                  <a:schemeClr val="tx1"/>
                </a:solidFill>
                <a:latin typeface="黑体" panose="02010609060101010101" pitchFamily="49" charset="-122"/>
                <a:cs typeface="Courier New" panose="02070309020205020404" pitchFamily="49" charset="0"/>
              </a:rPr>
              <a:t>不一定指向相同的地方</a:t>
            </a:r>
            <a:endParaRPr lang="en-US" altLang="zh-CN" sz="2000">
              <a:solidFill>
                <a:schemeClr val="tx1"/>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pPr>
            <a:endParaRPr lang="en-US" altLang="zh-CN" sz="2000">
              <a:solidFill>
                <a:schemeClr val="tx1"/>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pPr>
            <a:r>
              <a:rPr lang="en-US" altLang="zh-CN" sz="2000">
                <a:solidFill>
                  <a:schemeClr val="tx1"/>
                </a:solidFill>
                <a:latin typeface="黑体" panose="02010609060101010101" pitchFamily="49" charset="-122"/>
                <a:cs typeface="Courier New" panose="02070309020205020404" pitchFamily="49" charset="0"/>
              </a:rPr>
              <a:t>a = b </a:t>
            </a:r>
            <a:r>
              <a:rPr lang="zh-CN" altLang="en-US" sz="2000">
                <a:solidFill>
                  <a:schemeClr val="tx1"/>
                </a:solidFill>
                <a:latin typeface="黑体" panose="02010609060101010101" pitchFamily="49" charset="-122"/>
                <a:cs typeface="Courier New" panose="02070309020205020404" pitchFamily="49" charset="0"/>
              </a:rPr>
              <a:t>会使得</a:t>
            </a:r>
            <a:r>
              <a:rPr lang="en-US" altLang="zh-CN" sz="2000">
                <a:solidFill>
                  <a:schemeClr val="tx1"/>
                </a:solidFill>
                <a:latin typeface="黑体" panose="02010609060101010101" pitchFamily="49" charset="-122"/>
                <a:cs typeface="Courier New" panose="02070309020205020404" pitchFamily="49" charset="0"/>
              </a:rPr>
              <a:t>a</a:t>
            </a:r>
            <a:r>
              <a:rPr lang="zh-CN" altLang="en-US" sz="2000">
                <a:solidFill>
                  <a:schemeClr val="tx1"/>
                </a:solidFill>
                <a:latin typeface="黑体" panose="02010609060101010101" pitchFamily="49" charset="-122"/>
                <a:cs typeface="Courier New" panose="02070309020205020404" pitchFamily="49" charset="0"/>
              </a:rPr>
              <a:t>和</a:t>
            </a:r>
            <a:r>
              <a:rPr lang="en-US" altLang="zh-CN" sz="2000">
                <a:solidFill>
                  <a:schemeClr val="tx1"/>
                </a:solidFill>
                <a:latin typeface="黑体" panose="02010609060101010101" pitchFamily="49" charset="-122"/>
                <a:cs typeface="Courier New" panose="02070309020205020404" pitchFamily="49" charset="0"/>
              </a:rPr>
              <a:t>b</a:t>
            </a:r>
            <a:r>
              <a:rPr lang="zh-CN" altLang="en-US" sz="2000">
                <a:solidFill>
                  <a:schemeClr val="tx1"/>
                </a:solidFill>
                <a:latin typeface="黑体" panose="02010609060101010101" pitchFamily="49" charset="-122"/>
                <a:cs typeface="Courier New" panose="02070309020205020404" pitchFamily="49" charset="0"/>
              </a:rPr>
              <a:t>指向同一个地方</a:t>
            </a:r>
            <a:endParaRPr lang="en-US" altLang="zh-CN" sz="2000">
              <a:solidFill>
                <a:schemeClr val="tx1"/>
              </a:solidFill>
              <a:latin typeface="黑体" panose="02010609060101010101" pitchFamily="49" charset="-122"/>
              <a:cs typeface="Courier New" panose="02070309020205020404" pitchFamily="49" charset="0"/>
            </a:endParaRPr>
          </a:p>
        </p:txBody>
      </p:sp>
      <p:sp>
        <p:nvSpPr>
          <p:cNvPr id="2355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F5F5B930-E933-44D6-A263-A78216810CB7}" type="slidenum">
              <a:rPr lang="zh-CN" altLang="en-US" sz="1200" smtClean="0">
                <a:solidFill>
                  <a:srgbClr val="898989"/>
                </a:solidFill>
              </a:rPr>
              <a:pPr>
                <a:spcBef>
                  <a:spcPct val="0"/>
                </a:spcBef>
                <a:buFontTx/>
                <a:buNone/>
              </a:pPr>
              <a:t>11</a:t>
            </a:fld>
            <a:endParaRPr lang="zh-CN" altLang="en-US" sz="1200">
              <a:solidFill>
                <a:srgbClr val="898989"/>
              </a:solidFill>
            </a:endParaRPr>
          </a:p>
        </p:txBody>
      </p:sp>
      <p:sp>
        <p:nvSpPr>
          <p:cNvPr id="23557" name="文本框 3"/>
          <p:cNvSpPr txBox="1">
            <a:spLocks noChangeArrowheads="1"/>
          </p:cNvSpPr>
          <p:nvPr/>
        </p:nvSpPr>
        <p:spPr bwMode="auto">
          <a:xfrm>
            <a:off x="5573713" y="3940175"/>
            <a:ext cx="973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3</a:t>
            </a:r>
            <a:endParaRPr lang="zh-CN" altLang="en-US" sz="1800">
              <a:latin typeface="Arial" panose="020B0604020202020204" pitchFamily="34" charset="0"/>
            </a:endParaRPr>
          </a:p>
        </p:txBody>
      </p:sp>
    </p:spTree>
    <p:extLst>
      <p:ext uri="{BB962C8B-B14F-4D97-AF65-F5344CB8AC3E}">
        <p14:creationId xmlns:p14="http://schemas.microsoft.com/office/powerpoint/2010/main" val="2594153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357188" y="87313"/>
            <a:ext cx="8358187" cy="795337"/>
          </a:xfrm>
        </p:spPr>
        <p:txBody>
          <a:bodyPr/>
          <a:lstStyle/>
          <a:p>
            <a:pPr eaLnBrk="1" hangingPunct="1"/>
            <a:r>
              <a:rPr lang="en-US" altLang="zh-CN" sz="2800"/>
              <a:t>is </a:t>
            </a:r>
            <a:r>
              <a:rPr lang="zh-CN" altLang="en-US" sz="2800"/>
              <a:t>运算符和 </a:t>
            </a:r>
            <a:r>
              <a:rPr lang="en-US" altLang="zh-CN" sz="2800"/>
              <a:t>== </a:t>
            </a:r>
            <a:r>
              <a:rPr lang="zh-CN" altLang="en-US" sz="2800"/>
              <a:t>的区别</a:t>
            </a:r>
          </a:p>
        </p:txBody>
      </p:sp>
      <p:sp>
        <p:nvSpPr>
          <p:cNvPr id="25603" name="内容占位符 2"/>
          <p:cNvSpPr>
            <a:spLocks noGrp="1"/>
          </p:cNvSpPr>
          <p:nvPr>
            <p:ph idx="1"/>
          </p:nvPr>
        </p:nvSpPr>
        <p:spPr>
          <a:xfrm>
            <a:off x="466725" y="809625"/>
            <a:ext cx="6697663" cy="1873250"/>
          </a:xfrm>
        </p:spPr>
        <p:txBody>
          <a:bodyPr/>
          <a:lstStyle/>
          <a:p>
            <a:pPr>
              <a:spcBef>
                <a:spcPct val="50000"/>
              </a:spcBef>
              <a:buFont typeface="Arial" panose="020B0604020202020204" pitchFamily="34" charset="0"/>
              <a:buNone/>
            </a:pPr>
            <a:r>
              <a:rPr lang="en-US" altLang="zh-CN" sz="2000" b="1">
                <a:solidFill>
                  <a:srgbClr val="7030A0"/>
                </a:solidFill>
                <a:latin typeface="Courier New" panose="02070309020205020404" pitchFamily="49" charset="0"/>
                <a:cs typeface="Courier New" panose="02070309020205020404" pitchFamily="49" charset="0"/>
              </a:rPr>
              <a:t>x is y </a:t>
            </a:r>
            <a:r>
              <a:rPr lang="zh-CN" altLang="en-US" sz="2000" b="1">
                <a:solidFill>
                  <a:srgbClr val="7030A0"/>
                </a:solidFill>
                <a:latin typeface="Courier New" panose="02070309020205020404" pitchFamily="49" charset="0"/>
                <a:cs typeface="Courier New" panose="02070309020205020404" pitchFamily="49" charset="0"/>
              </a:rPr>
              <a:t>表示</a:t>
            </a:r>
            <a:r>
              <a:rPr lang="en-US" altLang="zh-CN" sz="2000" b="1">
                <a:solidFill>
                  <a:srgbClr val="7030A0"/>
                </a:solidFill>
                <a:latin typeface="Courier New" panose="02070309020205020404" pitchFamily="49" charset="0"/>
                <a:cs typeface="Courier New" panose="02070309020205020404" pitchFamily="49" charset="0"/>
              </a:rPr>
              <a:t>x</a:t>
            </a:r>
            <a:r>
              <a:rPr lang="zh-CN" altLang="en-US" sz="2000" b="1">
                <a:solidFill>
                  <a:srgbClr val="7030A0"/>
                </a:solidFill>
                <a:latin typeface="Courier New" panose="02070309020205020404" pitchFamily="49" charset="0"/>
                <a:cs typeface="Courier New" panose="02070309020205020404" pitchFamily="49" charset="0"/>
              </a:rPr>
              <a:t>和</a:t>
            </a:r>
            <a:r>
              <a:rPr lang="en-US" altLang="zh-CN" sz="2000" b="1">
                <a:solidFill>
                  <a:srgbClr val="7030A0"/>
                </a:solidFill>
                <a:latin typeface="Courier New" panose="02070309020205020404" pitchFamily="49" charset="0"/>
                <a:cs typeface="Courier New" panose="02070309020205020404" pitchFamily="49" charset="0"/>
              </a:rPr>
              <a:t>y</a:t>
            </a:r>
            <a:r>
              <a:rPr lang="zh-CN" altLang="en-US" sz="2000" b="1">
                <a:solidFill>
                  <a:srgbClr val="7030A0"/>
                </a:solidFill>
                <a:latin typeface="Courier New" panose="02070309020205020404" pitchFamily="49" charset="0"/>
                <a:cs typeface="Courier New" panose="02070309020205020404" pitchFamily="49" charset="0"/>
              </a:rPr>
              <a:t>是否指向同一个地方</a:t>
            </a:r>
            <a:endParaRPr lang="en-US" altLang="zh-CN" sz="2000" b="1">
              <a:solidFill>
                <a:srgbClr val="7030A0"/>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r>
              <a:rPr lang="en-US" altLang="zh-CN" sz="2000" b="1">
                <a:solidFill>
                  <a:srgbClr val="7030A0"/>
                </a:solidFill>
                <a:latin typeface="Courier New" panose="02070309020205020404" pitchFamily="49" charset="0"/>
                <a:cs typeface="Courier New" panose="02070309020205020404" pitchFamily="49" charset="0"/>
              </a:rPr>
              <a:t>x == y </a:t>
            </a:r>
            <a:r>
              <a:rPr lang="zh-CN" altLang="en-US" sz="2000" b="1">
                <a:solidFill>
                  <a:srgbClr val="7030A0"/>
                </a:solidFill>
                <a:latin typeface="Courier New" panose="02070309020205020404" pitchFamily="49" charset="0"/>
                <a:cs typeface="Courier New" panose="02070309020205020404" pitchFamily="49" charset="0"/>
              </a:rPr>
              <a:t>表示</a:t>
            </a:r>
            <a:r>
              <a:rPr lang="en-US" altLang="zh-CN" sz="2000" b="1">
                <a:solidFill>
                  <a:srgbClr val="7030A0"/>
                </a:solidFill>
                <a:latin typeface="Courier New" panose="02070309020205020404" pitchFamily="49" charset="0"/>
                <a:cs typeface="Courier New" panose="02070309020205020404" pitchFamily="49" charset="0"/>
              </a:rPr>
              <a:t>x</a:t>
            </a:r>
            <a:r>
              <a:rPr lang="zh-CN" altLang="en-US" sz="2000" b="1">
                <a:solidFill>
                  <a:srgbClr val="7030A0"/>
                </a:solidFill>
                <a:latin typeface="Courier New" panose="02070309020205020404" pitchFamily="49" charset="0"/>
                <a:cs typeface="Courier New" panose="02070309020205020404" pitchFamily="49" charset="0"/>
              </a:rPr>
              <a:t>和</a:t>
            </a:r>
            <a:r>
              <a:rPr lang="en-US" altLang="zh-CN" sz="2000" b="1">
                <a:solidFill>
                  <a:srgbClr val="7030A0"/>
                </a:solidFill>
                <a:latin typeface="Courier New" panose="02070309020205020404" pitchFamily="49" charset="0"/>
                <a:cs typeface="Courier New" panose="02070309020205020404" pitchFamily="49" charset="0"/>
              </a:rPr>
              <a:t>y</a:t>
            </a:r>
            <a:r>
              <a:rPr lang="zh-CN" altLang="en-US" sz="2000" b="1">
                <a:solidFill>
                  <a:srgbClr val="7030A0"/>
                </a:solidFill>
                <a:latin typeface="Courier New" panose="02070309020205020404" pitchFamily="49" charset="0"/>
                <a:cs typeface="Courier New" panose="02070309020205020404" pitchFamily="49" charset="0"/>
              </a:rPr>
              <a:t>的内容是否相同</a:t>
            </a:r>
            <a:endParaRPr lang="en-US" altLang="zh-CN" sz="2000" b="1">
              <a:solidFill>
                <a:srgbClr val="7030A0"/>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a = [1,2,3,4]</a:t>
            </a: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b = [1,2,3,4]</a:t>
            </a: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print( a == b) </a:t>
            </a:r>
            <a:r>
              <a:rPr lang="en-US" altLang="zh-CN" sz="2000" b="1">
                <a:solidFill>
                  <a:srgbClr val="00B050"/>
                </a:solidFill>
                <a:latin typeface="Courier New" panose="02070309020205020404" pitchFamily="49" charset="0"/>
                <a:cs typeface="Courier New" panose="02070309020205020404" pitchFamily="49" charset="0"/>
              </a:rPr>
              <a:t>#&gt;&gt;True</a:t>
            </a: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print( a is b) </a:t>
            </a:r>
            <a:r>
              <a:rPr lang="en-US" altLang="zh-CN" sz="2000" b="1">
                <a:solidFill>
                  <a:srgbClr val="00B050"/>
                </a:solidFill>
                <a:latin typeface="Courier New" panose="02070309020205020404" pitchFamily="49" charset="0"/>
                <a:cs typeface="Courier New" panose="02070309020205020404" pitchFamily="49" charset="0"/>
              </a:rPr>
              <a:t>#&gt;&gt;False</a:t>
            </a:r>
          </a:p>
        </p:txBody>
      </p:sp>
      <p:sp>
        <p:nvSpPr>
          <p:cNvPr id="2560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E0771504-5637-4A66-88DE-03B083141A0F}" type="slidenum">
              <a:rPr lang="zh-CN" altLang="en-US" sz="1200" smtClean="0">
                <a:solidFill>
                  <a:srgbClr val="898989"/>
                </a:solidFill>
              </a:rPr>
              <a:pPr>
                <a:spcBef>
                  <a:spcPct val="0"/>
                </a:spcBef>
                <a:buFontTx/>
                <a:buNone/>
              </a:pPr>
              <a:t>12</a:t>
            </a:fld>
            <a:endParaRPr lang="zh-CN" altLang="en-US" sz="1200">
              <a:solidFill>
                <a:srgbClr val="898989"/>
              </a:solidFill>
            </a:endParaRPr>
          </a:p>
        </p:txBody>
      </p:sp>
      <p:cxnSp>
        <p:nvCxnSpPr>
          <p:cNvPr id="3" name="直接箭头连接符 2"/>
          <p:cNvCxnSpPr/>
          <p:nvPr/>
        </p:nvCxnSpPr>
        <p:spPr>
          <a:xfrm>
            <a:off x="5834063" y="2241550"/>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5606" name="文本框 3"/>
          <p:cNvSpPr txBox="1">
            <a:spLocks noChangeArrowheads="1"/>
          </p:cNvSpPr>
          <p:nvPr/>
        </p:nvSpPr>
        <p:spPr bwMode="auto">
          <a:xfrm>
            <a:off x="5421313" y="2057400"/>
            <a:ext cx="354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a</a:t>
            </a:r>
            <a:endParaRPr lang="zh-CN" altLang="en-US" sz="1800">
              <a:latin typeface="Arial" panose="020B0604020202020204" pitchFamily="34" charset="0"/>
            </a:endParaRPr>
          </a:p>
        </p:txBody>
      </p:sp>
      <p:sp>
        <p:nvSpPr>
          <p:cNvPr id="25607" name="矩形 1"/>
          <p:cNvSpPr>
            <a:spLocks noChangeArrowheads="1"/>
          </p:cNvSpPr>
          <p:nvPr/>
        </p:nvSpPr>
        <p:spPr bwMode="auto">
          <a:xfrm>
            <a:off x="7164388" y="2057400"/>
            <a:ext cx="142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[1,2,3,4]</a:t>
            </a:r>
          </a:p>
        </p:txBody>
      </p:sp>
      <p:cxnSp>
        <p:nvCxnSpPr>
          <p:cNvPr id="8" name="直接箭头连接符 7"/>
          <p:cNvCxnSpPr/>
          <p:nvPr/>
        </p:nvCxnSpPr>
        <p:spPr>
          <a:xfrm>
            <a:off x="5834063" y="2755900"/>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5609" name="文本框 8"/>
          <p:cNvSpPr txBox="1">
            <a:spLocks noChangeArrowheads="1"/>
          </p:cNvSpPr>
          <p:nvPr/>
        </p:nvSpPr>
        <p:spPr bwMode="auto">
          <a:xfrm>
            <a:off x="5421313" y="2570163"/>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b</a:t>
            </a:r>
            <a:endParaRPr lang="zh-CN" altLang="en-US" sz="1800">
              <a:latin typeface="Arial" panose="020B0604020202020204" pitchFamily="34" charset="0"/>
            </a:endParaRPr>
          </a:p>
        </p:txBody>
      </p:sp>
      <p:sp>
        <p:nvSpPr>
          <p:cNvPr id="25610" name="矩形 9"/>
          <p:cNvSpPr>
            <a:spLocks noChangeArrowheads="1"/>
          </p:cNvSpPr>
          <p:nvPr/>
        </p:nvSpPr>
        <p:spPr bwMode="auto">
          <a:xfrm>
            <a:off x="7164388" y="2570163"/>
            <a:ext cx="1425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[1,2,3,4]</a:t>
            </a:r>
          </a:p>
        </p:txBody>
      </p:sp>
    </p:spTree>
    <p:extLst>
      <p:ext uri="{BB962C8B-B14F-4D97-AF65-F5344CB8AC3E}">
        <p14:creationId xmlns:p14="http://schemas.microsoft.com/office/powerpoint/2010/main" val="3216027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357188" y="87313"/>
            <a:ext cx="8358187" cy="795337"/>
          </a:xfrm>
        </p:spPr>
        <p:txBody>
          <a:bodyPr/>
          <a:lstStyle/>
          <a:p>
            <a:pPr eaLnBrk="1" hangingPunct="1"/>
            <a:r>
              <a:rPr lang="en-US" altLang="zh-CN" sz="2800"/>
              <a:t>is </a:t>
            </a:r>
            <a:r>
              <a:rPr lang="zh-CN" altLang="en-US" sz="2800"/>
              <a:t>运算符和 </a:t>
            </a:r>
            <a:r>
              <a:rPr lang="en-US" altLang="zh-CN" sz="2800"/>
              <a:t>== </a:t>
            </a:r>
            <a:r>
              <a:rPr lang="zh-CN" altLang="en-US" sz="2800"/>
              <a:t>的区别</a:t>
            </a:r>
          </a:p>
        </p:txBody>
      </p:sp>
      <p:sp>
        <p:nvSpPr>
          <p:cNvPr id="27651" name="内容占位符 2"/>
          <p:cNvSpPr>
            <a:spLocks noGrp="1"/>
          </p:cNvSpPr>
          <p:nvPr>
            <p:ph idx="1"/>
          </p:nvPr>
        </p:nvSpPr>
        <p:spPr>
          <a:xfrm>
            <a:off x="466725" y="809625"/>
            <a:ext cx="6697663" cy="1873250"/>
          </a:xfrm>
        </p:spPr>
        <p:txBody>
          <a:bodyPr/>
          <a:lstStyle/>
          <a:p>
            <a:pPr>
              <a:spcBef>
                <a:spcPct val="50000"/>
              </a:spcBef>
              <a:buFont typeface="Arial" panose="020B0604020202020204" pitchFamily="34" charset="0"/>
              <a:buNone/>
            </a:pPr>
            <a:r>
              <a:rPr lang="en-US" altLang="zh-CN" sz="2000" b="1">
                <a:solidFill>
                  <a:srgbClr val="7030A0"/>
                </a:solidFill>
                <a:latin typeface="Courier New" panose="02070309020205020404" pitchFamily="49" charset="0"/>
                <a:cs typeface="Courier New" panose="02070309020205020404" pitchFamily="49" charset="0"/>
              </a:rPr>
              <a:t>x is y </a:t>
            </a:r>
            <a:r>
              <a:rPr lang="zh-CN" altLang="en-US" sz="2000" b="1">
                <a:solidFill>
                  <a:srgbClr val="7030A0"/>
                </a:solidFill>
                <a:latin typeface="Courier New" panose="02070309020205020404" pitchFamily="49" charset="0"/>
                <a:cs typeface="Courier New" panose="02070309020205020404" pitchFamily="49" charset="0"/>
              </a:rPr>
              <a:t>表示</a:t>
            </a:r>
            <a:r>
              <a:rPr lang="en-US" altLang="zh-CN" sz="2000" b="1">
                <a:solidFill>
                  <a:srgbClr val="7030A0"/>
                </a:solidFill>
                <a:latin typeface="Courier New" panose="02070309020205020404" pitchFamily="49" charset="0"/>
                <a:cs typeface="Courier New" panose="02070309020205020404" pitchFamily="49" charset="0"/>
              </a:rPr>
              <a:t>x</a:t>
            </a:r>
            <a:r>
              <a:rPr lang="zh-CN" altLang="en-US" sz="2000" b="1">
                <a:solidFill>
                  <a:srgbClr val="7030A0"/>
                </a:solidFill>
                <a:latin typeface="Courier New" panose="02070309020205020404" pitchFamily="49" charset="0"/>
                <a:cs typeface="Courier New" panose="02070309020205020404" pitchFamily="49" charset="0"/>
              </a:rPr>
              <a:t>和</a:t>
            </a:r>
            <a:r>
              <a:rPr lang="en-US" altLang="zh-CN" sz="2000" b="1">
                <a:solidFill>
                  <a:srgbClr val="7030A0"/>
                </a:solidFill>
                <a:latin typeface="Courier New" panose="02070309020205020404" pitchFamily="49" charset="0"/>
                <a:cs typeface="Courier New" panose="02070309020205020404" pitchFamily="49" charset="0"/>
              </a:rPr>
              <a:t>y</a:t>
            </a:r>
            <a:r>
              <a:rPr lang="zh-CN" altLang="en-US" sz="2000" b="1">
                <a:solidFill>
                  <a:srgbClr val="7030A0"/>
                </a:solidFill>
                <a:latin typeface="Courier New" panose="02070309020205020404" pitchFamily="49" charset="0"/>
                <a:cs typeface="Courier New" panose="02070309020205020404" pitchFamily="49" charset="0"/>
              </a:rPr>
              <a:t>是否指向同一个地方</a:t>
            </a:r>
            <a:endParaRPr lang="en-US" altLang="zh-CN" sz="2000" b="1">
              <a:solidFill>
                <a:srgbClr val="7030A0"/>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r>
              <a:rPr lang="en-US" altLang="zh-CN" sz="2000" b="1">
                <a:solidFill>
                  <a:srgbClr val="7030A0"/>
                </a:solidFill>
                <a:latin typeface="Courier New" panose="02070309020205020404" pitchFamily="49" charset="0"/>
                <a:cs typeface="Courier New" panose="02070309020205020404" pitchFamily="49" charset="0"/>
              </a:rPr>
              <a:t>x == y </a:t>
            </a:r>
            <a:r>
              <a:rPr lang="zh-CN" altLang="en-US" sz="2000" b="1">
                <a:solidFill>
                  <a:srgbClr val="7030A0"/>
                </a:solidFill>
                <a:latin typeface="Courier New" panose="02070309020205020404" pitchFamily="49" charset="0"/>
                <a:cs typeface="Courier New" panose="02070309020205020404" pitchFamily="49" charset="0"/>
              </a:rPr>
              <a:t>表示</a:t>
            </a:r>
            <a:r>
              <a:rPr lang="en-US" altLang="zh-CN" sz="2000" b="1">
                <a:solidFill>
                  <a:srgbClr val="7030A0"/>
                </a:solidFill>
                <a:latin typeface="Courier New" panose="02070309020205020404" pitchFamily="49" charset="0"/>
                <a:cs typeface="Courier New" panose="02070309020205020404" pitchFamily="49" charset="0"/>
              </a:rPr>
              <a:t>x</a:t>
            </a:r>
            <a:r>
              <a:rPr lang="zh-CN" altLang="en-US" sz="2000" b="1">
                <a:solidFill>
                  <a:srgbClr val="7030A0"/>
                </a:solidFill>
                <a:latin typeface="Courier New" panose="02070309020205020404" pitchFamily="49" charset="0"/>
                <a:cs typeface="Courier New" panose="02070309020205020404" pitchFamily="49" charset="0"/>
              </a:rPr>
              <a:t>和</a:t>
            </a:r>
            <a:r>
              <a:rPr lang="en-US" altLang="zh-CN" sz="2000" b="1">
                <a:solidFill>
                  <a:srgbClr val="7030A0"/>
                </a:solidFill>
                <a:latin typeface="Courier New" panose="02070309020205020404" pitchFamily="49" charset="0"/>
                <a:cs typeface="Courier New" panose="02070309020205020404" pitchFamily="49" charset="0"/>
              </a:rPr>
              <a:t>y</a:t>
            </a:r>
            <a:r>
              <a:rPr lang="zh-CN" altLang="en-US" sz="2000" b="1">
                <a:solidFill>
                  <a:srgbClr val="7030A0"/>
                </a:solidFill>
                <a:latin typeface="Courier New" panose="02070309020205020404" pitchFamily="49" charset="0"/>
                <a:cs typeface="Courier New" panose="02070309020205020404" pitchFamily="49" charset="0"/>
              </a:rPr>
              <a:t>的内容是否相同</a:t>
            </a:r>
            <a:endParaRPr lang="en-US" altLang="zh-CN" sz="2000" b="1">
              <a:solidFill>
                <a:srgbClr val="7030A0"/>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a = [1,2,3,4]</a:t>
            </a: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b = [1,2,3,4]</a:t>
            </a: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print( a == b) </a:t>
            </a:r>
            <a:r>
              <a:rPr lang="en-US" altLang="zh-CN" sz="2000" b="1">
                <a:solidFill>
                  <a:srgbClr val="00B050"/>
                </a:solidFill>
                <a:latin typeface="Courier New" panose="02070309020205020404" pitchFamily="49" charset="0"/>
                <a:cs typeface="Courier New" panose="02070309020205020404" pitchFamily="49" charset="0"/>
              </a:rPr>
              <a:t>#&gt;&gt;True</a:t>
            </a: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print( a is b) </a:t>
            </a:r>
            <a:r>
              <a:rPr lang="en-US" altLang="zh-CN" sz="2000" b="1">
                <a:solidFill>
                  <a:srgbClr val="00B050"/>
                </a:solidFill>
                <a:latin typeface="Courier New" panose="02070309020205020404" pitchFamily="49" charset="0"/>
                <a:cs typeface="Courier New" panose="02070309020205020404" pitchFamily="49" charset="0"/>
              </a:rPr>
              <a:t>#&gt;&gt;False</a:t>
            </a: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c = a</a:t>
            </a: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print( a == c) </a:t>
            </a:r>
            <a:r>
              <a:rPr lang="en-US" altLang="zh-CN" sz="2000" b="1">
                <a:solidFill>
                  <a:srgbClr val="00B050"/>
                </a:solidFill>
                <a:latin typeface="Courier New" panose="02070309020205020404" pitchFamily="49" charset="0"/>
                <a:cs typeface="Courier New" panose="02070309020205020404" pitchFamily="49" charset="0"/>
              </a:rPr>
              <a:t>#&gt;&gt;True</a:t>
            </a: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print( a is c) </a:t>
            </a:r>
            <a:r>
              <a:rPr lang="en-US" altLang="zh-CN" sz="2000" b="1">
                <a:solidFill>
                  <a:srgbClr val="00B050"/>
                </a:solidFill>
                <a:latin typeface="Courier New" panose="02070309020205020404" pitchFamily="49" charset="0"/>
                <a:cs typeface="Courier New" panose="02070309020205020404" pitchFamily="49" charset="0"/>
              </a:rPr>
              <a:t>#&gt;&gt;True</a:t>
            </a:r>
          </a:p>
          <a:p>
            <a:pPr>
              <a:spcBef>
                <a:spcPct val="50000"/>
              </a:spcBef>
              <a:buFont typeface="Arial" panose="020B0604020202020204" pitchFamily="34" charset="0"/>
              <a:buNone/>
            </a:pPr>
            <a:endParaRPr lang="en-US" altLang="zh-CN" sz="2000" b="1">
              <a:solidFill>
                <a:schemeClr val="tx1"/>
              </a:solidFill>
              <a:latin typeface="Courier New" panose="02070309020205020404" pitchFamily="49" charset="0"/>
              <a:cs typeface="Courier New" panose="02070309020205020404" pitchFamily="49" charset="0"/>
            </a:endParaRPr>
          </a:p>
        </p:txBody>
      </p:sp>
      <p:sp>
        <p:nvSpPr>
          <p:cNvPr id="2765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4972B0C-91F3-4FF7-8B81-0C496EACBACE}" type="slidenum">
              <a:rPr lang="zh-CN" altLang="en-US" sz="1200" smtClean="0">
                <a:solidFill>
                  <a:srgbClr val="898989"/>
                </a:solidFill>
              </a:rPr>
              <a:pPr>
                <a:spcBef>
                  <a:spcPct val="0"/>
                </a:spcBef>
                <a:buFontTx/>
                <a:buNone/>
              </a:pPr>
              <a:t>13</a:t>
            </a:fld>
            <a:endParaRPr lang="zh-CN" altLang="en-US" sz="1200">
              <a:solidFill>
                <a:srgbClr val="898989"/>
              </a:solidFill>
            </a:endParaRPr>
          </a:p>
        </p:txBody>
      </p:sp>
      <p:cxnSp>
        <p:nvCxnSpPr>
          <p:cNvPr id="3" name="直接箭头连接符 2"/>
          <p:cNvCxnSpPr/>
          <p:nvPr/>
        </p:nvCxnSpPr>
        <p:spPr>
          <a:xfrm>
            <a:off x="5834063" y="2241550"/>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654" name="文本框 3"/>
          <p:cNvSpPr txBox="1">
            <a:spLocks noChangeArrowheads="1"/>
          </p:cNvSpPr>
          <p:nvPr/>
        </p:nvSpPr>
        <p:spPr bwMode="auto">
          <a:xfrm>
            <a:off x="5421313" y="2057400"/>
            <a:ext cx="354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a</a:t>
            </a:r>
            <a:endParaRPr lang="zh-CN" altLang="en-US" sz="1800">
              <a:latin typeface="Arial" panose="020B0604020202020204" pitchFamily="34" charset="0"/>
            </a:endParaRPr>
          </a:p>
        </p:txBody>
      </p:sp>
      <p:sp>
        <p:nvSpPr>
          <p:cNvPr id="27655" name="矩形 1"/>
          <p:cNvSpPr>
            <a:spLocks noChangeArrowheads="1"/>
          </p:cNvSpPr>
          <p:nvPr/>
        </p:nvSpPr>
        <p:spPr bwMode="auto">
          <a:xfrm>
            <a:off x="7164388" y="2057400"/>
            <a:ext cx="142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[1,2,3,4]</a:t>
            </a:r>
          </a:p>
        </p:txBody>
      </p:sp>
      <p:cxnSp>
        <p:nvCxnSpPr>
          <p:cNvPr id="8" name="直接箭头连接符 7"/>
          <p:cNvCxnSpPr/>
          <p:nvPr/>
        </p:nvCxnSpPr>
        <p:spPr>
          <a:xfrm>
            <a:off x="5834063" y="2755900"/>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657" name="文本框 8"/>
          <p:cNvSpPr txBox="1">
            <a:spLocks noChangeArrowheads="1"/>
          </p:cNvSpPr>
          <p:nvPr/>
        </p:nvSpPr>
        <p:spPr bwMode="auto">
          <a:xfrm>
            <a:off x="5421313" y="2570163"/>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b</a:t>
            </a:r>
            <a:endParaRPr lang="zh-CN" altLang="en-US" sz="1800">
              <a:latin typeface="Arial" panose="020B0604020202020204" pitchFamily="34" charset="0"/>
            </a:endParaRPr>
          </a:p>
        </p:txBody>
      </p:sp>
      <p:sp>
        <p:nvSpPr>
          <p:cNvPr id="27658" name="矩形 9"/>
          <p:cNvSpPr>
            <a:spLocks noChangeArrowheads="1"/>
          </p:cNvSpPr>
          <p:nvPr/>
        </p:nvSpPr>
        <p:spPr bwMode="auto">
          <a:xfrm>
            <a:off x="7164388" y="2570163"/>
            <a:ext cx="1425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[1,2,3,4]</a:t>
            </a:r>
          </a:p>
        </p:txBody>
      </p:sp>
      <p:cxnSp>
        <p:nvCxnSpPr>
          <p:cNvPr id="11" name="直接箭头连接符 10"/>
          <p:cNvCxnSpPr/>
          <p:nvPr/>
        </p:nvCxnSpPr>
        <p:spPr>
          <a:xfrm flipV="1">
            <a:off x="5803900" y="2241550"/>
            <a:ext cx="1331913" cy="10287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660" name="文本框 11"/>
          <p:cNvSpPr txBox="1">
            <a:spLocks noChangeArrowheads="1"/>
          </p:cNvSpPr>
          <p:nvPr/>
        </p:nvSpPr>
        <p:spPr bwMode="auto">
          <a:xfrm>
            <a:off x="5421313" y="3086100"/>
            <a:ext cx="354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c</a:t>
            </a:r>
            <a:endParaRPr lang="zh-CN" altLang="en-US" sz="1800">
              <a:latin typeface="Arial" panose="020B0604020202020204" pitchFamily="34" charset="0"/>
            </a:endParaRPr>
          </a:p>
        </p:txBody>
      </p:sp>
    </p:spTree>
    <p:extLst>
      <p:ext uri="{BB962C8B-B14F-4D97-AF65-F5344CB8AC3E}">
        <p14:creationId xmlns:p14="http://schemas.microsoft.com/office/powerpoint/2010/main" val="4065410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357188" y="87313"/>
            <a:ext cx="8358187" cy="795337"/>
          </a:xfrm>
        </p:spPr>
        <p:txBody>
          <a:bodyPr/>
          <a:lstStyle/>
          <a:p>
            <a:pPr eaLnBrk="1" hangingPunct="1"/>
            <a:r>
              <a:rPr lang="en-US" altLang="zh-CN" sz="2800"/>
              <a:t>is </a:t>
            </a:r>
            <a:r>
              <a:rPr lang="zh-CN" altLang="en-US" sz="2800"/>
              <a:t>运算符和 </a:t>
            </a:r>
            <a:r>
              <a:rPr lang="en-US" altLang="zh-CN" sz="2800"/>
              <a:t>== </a:t>
            </a:r>
            <a:r>
              <a:rPr lang="zh-CN" altLang="en-US" sz="2800"/>
              <a:t>的区别</a:t>
            </a:r>
          </a:p>
        </p:txBody>
      </p:sp>
      <p:sp>
        <p:nvSpPr>
          <p:cNvPr id="29699" name="内容占位符 2"/>
          <p:cNvSpPr>
            <a:spLocks noGrp="1"/>
          </p:cNvSpPr>
          <p:nvPr>
            <p:ph idx="1"/>
          </p:nvPr>
        </p:nvSpPr>
        <p:spPr>
          <a:xfrm>
            <a:off x="466725" y="849313"/>
            <a:ext cx="7777163" cy="1873250"/>
          </a:xfrm>
        </p:spPr>
        <p:txBody>
          <a:bodyPr/>
          <a:lstStyle/>
          <a:p>
            <a:pPr>
              <a:spcBef>
                <a:spcPct val="50000"/>
              </a:spcBef>
              <a:buFont typeface="Arial" panose="020B0604020202020204" pitchFamily="34" charset="0"/>
              <a:buNone/>
            </a:pPr>
            <a:endParaRPr lang="en-US" altLang="zh-CN" sz="2000" b="1">
              <a:solidFill>
                <a:schemeClr val="tx1"/>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endParaRPr lang="en-US" altLang="zh-CN" sz="2000" b="1">
              <a:solidFill>
                <a:schemeClr val="tx1"/>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endParaRPr lang="en-US" altLang="zh-CN" sz="2000" b="1">
              <a:solidFill>
                <a:schemeClr val="tx1"/>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a[2] = "ok"</a:t>
            </a:r>
          </a:p>
          <a:p>
            <a:pPr>
              <a:spcBef>
                <a:spcPct val="50000"/>
              </a:spcBef>
              <a:buFont typeface="Arial" panose="020B0604020202020204" pitchFamily="34" charset="0"/>
              <a:buNone/>
            </a:pPr>
            <a:r>
              <a:rPr lang="en-US" altLang="zh-CN" sz="2000" b="1">
                <a:solidFill>
                  <a:schemeClr val="tx1"/>
                </a:solidFill>
                <a:latin typeface="Courier New" panose="02070309020205020404" pitchFamily="49" charset="0"/>
                <a:cs typeface="Courier New" panose="02070309020205020404" pitchFamily="49" charset="0"/>
              </a:rPr>
              <a:t>print(c)  </a:t>
            </a:r>
            <a:r>
              <a:rPr lang="en-US" altLang="zh-CN" sz="2000" b="1">
                <a:solidFill>
                  <a:srgbClr val="00B050"/>
                </a:solidFill>
                <a:latin typeface="Courier New" panose="02070309020205020404" pitchFamily="49" charset="0"/>
                <a:cs typeface="Courier New" panose="02070309020205020404" pitchFamily="49" charset="0"/>
              </a:rPr>
              <a:t>#&gt;&gt;[1, 2, 'ok', 4]</a:t>
            </a:r>
          </a:p>
          <a:p>
            <a:pPr>
              <a:spcBef>
                <a:spcPct val="50000"/>
              </a:spcBef>
              <a:buFont typeface="Arial" panose="020B0604020202020204" pitchFamily="34" charset="0"/>
              <a:buNone/>
            </a:pPr>
            <a:endParaRPr lang="en-US" altLang="zh-CN" sz="2000" b="1">
              <a:solidFill>
                <a:srgbClr val="00B050"/>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r>
              <a:rPr lang="zh-CN" altLang="en-US" sz="2000" b="1">
                <a:solidFill>
                  <a:srgbClr val="7030A0"/>
                </a:solidFill>
                <a:latin typeface="Courier New" panose="02070309020205020404" pitchFamily="49" charset="0"/>
                <a:cs typeface="Courier New" panose="02070309020205020404" pitchFamily="49" charset="0"/>
              </a:rPr>
              <a:t>因为</a:t>
            </a:r>
            <a:r>
              <a:rPr lang="en-US" altLang="zh-CN" sz="2000" b="1">
                <a:solidFill>
                  <a:srgbClr val="7030A0"/>
                </a:solidFill>
                <a:latin typeface="Courier New" panose="02070309020205020404" pitchFamily="49" charset="0"/>
                <a:cs typeface="Courier New" panose="02070309020205020404" pitchFamily="49" charset="0"/>
              </a:rPr>
              <a:t>a</a:t>
            </a:r>
            <a:r>
              <a:rPr lang="zh-CN" altLang="en-US" sz="2000" b="1">
                <a:solidFill>
                  <a:srgbClr val="7030A0"/>
                </a:solidFill>
                <a:latin typeface="Courier New" panose="02070309020205020404" pitchFamily="49" charset="0"/>
                <a:cs typeface="Courier New" panose="02070309020205020404" pitchFamily="49" charset="0"/>
              </a:rPr>
              <a:t>和</a:t>
            </a:r>
            <a:r>
              <a:rPr lang="en-US" altLang="zh-CN" sz="2000" b="1">
                <a:solidFill>
                  <a:srgbClr val="7030A0"/>
                </a:solidFill>
                <a:latin typeface="Courier New" panose="02070309020205020404" pitchFamily="49" charset="0"/>
                <a:cs typeface="Courier New" panose="02070309020205020404" pitchFamily="49" charset="0"/>
              </a:rPr>
              <a:t>c</a:t>
            </a:r>
            <a:r>
              <a:rPr lang="zh-CN" altLang="en-US" sz="2000" b="1">
                <a:solidFill>
                  <a:srgbClr val="7030A0"/>
                </a:solidFill>
                <a:latin typeface="Courier New" panose="02070309020205020404" pitchFamily="49" charset="0"/>
                <a:cs typeface="Courier New" panose="02070309020205020404" pitchFamily="49" charset="0"/>
              </a:rPr>
              <a:t>指向同一个地方，所以修改</a:t>
            </a:r>
            <a:r>
              <a:rPr lang="en-US" altLang="zh-CN" sz="2000" b="1">
                <a:solidFill>
                  <a:srgbClr val="7030A0"/>
                </a:solidFill>
                <a:latin typeface="Courier New" panose="02070309020205020404" pitchFamily="49" charset="0"/>
                <a:cs typeface="Courier New" panose="02070309020205020404" pitchFamily="49" charset="0"/>
              </a:rPr>
              <a:t>a[2]</a:t>
            </a:r>
            <a:r>
              <a:rPr lang="zh-CN" altLang="en-US" sz="2000" b="1">
                <a:solidFill>
                  <a:srgbClr val="7030A0"/>
                </a:solidFill>
                <a:latin typeface="Courier New" panose="02070309020205020404" pitchFamily="49" charset="0"/>
                <a:cs typeface="Courier New" panose="02070309020205020404" pitchFamily="49" charset="0"/>
              </a:rPr>
              <a:t>，</a:t>
            </a:r>
            <a:r>
              <a:rPr lang="en-US" altLang="zh-CN" sz="2000" b="1">
                <a:solidFill>
                  <a:srgbClr val="7030A0"/>
                </a:solidFill>
                <a:latin typeface="Courier New" panose="02070309020205020404" pitchFamily="49" charset="0"/>
                <a:cs typeface="Courier New" panose="02070309020205020404" pitchFamily="49" charset="0"/>
              </a:rPr>
              <a:t>c[2]</a:t>
            </a:r>
            <a:r>
              <a:rPr lang="zh-CN" altLang="en-US" sz="2000" b="1">
                <a:solidFill>
                  <a:srgbClr val="7030A0"/>
                </a:solidFill>
                <a:latin typeface="Courier New" panose="02070309020205020404" pitchFamily="49" charset="0"/>
                <a:cs typeface="Courier New" panose="02070309020205020404" pitchFamily="49" charset="0"/>
              </a:rPr>
              <a:t>也变。</a:t>
            </a:r>
            <a:endParaRPr lang="en-US" altLang="zh-CN" sz="2000" b="1">
              <a:solidFill>
                <a:srgbClr val="7030A0"/>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r>
              <a:rPr lang="en-US" altLang="zh-CN" sz="2000" b="1">
                <a:solidFill>
                  <a:srgbClr val="7030A0"/>
                </a:solidFill>
                <a:latin typeface="Courier New" panose="02070309020205020404" pitchFamily="49" charset="0"/>
                <a:cs typeface="Courier New" panose="02070309020205020404" pitchFamily="49" charset="0"/>
              </a:rPr>
              <a:t>a[2]</a:t>
            </a:r>
            <a:r>
              <a:rPr lang="zh-CN" altLang="en-US" sz="2000" b="1">
                <a:solidFill>
                  <a:srgbClr val="7030A0"/>
                </a:solidFill>
                <a:latin typeface="Courier New" panose="02070309020205020404" pitchFamily="49" charset="0"/>
                <a:cs typeface="Courier New" panose="02070309020205020404" pitchFamily="49" charset="0"/>
              </a:rPr>
              <a:t>和</a:t>
            </a:r>
            <a:r>
              <a:rPr lang="en-US" altLang="zh-CN" sz="2000" b="1">
                <a:solidFill>
                  <a:srgbClr val="7030A0"/>
                </a:solidFill>
                <a:latin typeface="Courier New" panose="02070309020205020404" pitchFamily="49" charset="0"/>
                <a:cs typeface="Courier New" panose="02070309020205020404" pitchFamily="49" charset="0"/>
              </a:rPr>
              <a:t>c[2]</a:t>
            </a:r>
            <a:r>
              <a:rPr lang="zh-CN" altLang="en-US" sz="2000" b="1">
                <a:solidFill>
                  <a:srgbClr val="7030A0"/>
                </a:solidFill>
                <a:latin typeface="Courier New" panose="02070309020205020404" pitchFamily="49" charset="0"/>
                <a:cs typeface="Courier New" panose="02070309020205020404" pitchFamily="49" charset="0"/>
              </a:rPr>
              <a:t>是同一个东西</a:t>
            </a:r>
            <a:endParaRPr lang="en-US" altLang="zh-CN" sz="2000" b="1">
              <a:solidFill>
                <a:srgbClr val="00B050"/>
              </a:solidFill>
              <a:latin typeface="Courier New" panose="02070309020205020404" pitchFamily="49" charset="0"/>
              <a:cs typeface="Courier New" panose="02070309020205020404" pitchFamily="49" charset="0"/>
            </a:endParaRPr>
          </a:p>
        </p:txBody>
      </p:sp>
      <p:sp>
        <p:nvSpPr>
          <p:cNvPr id="2970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144A890F-D76B-46A2-B580-6C9637CA6874}" type="slidenum">
              <a:rPr lang="zh-CN" altLang="en-US" sz="1200" smtClean="0">
                <a:solidFill>
                  <a:srgbClr val="898989"/>
                </a:solidFill>
              </a:rPr>
              <a:pPr>
                <a:spcBef>
                  <a:spcPct val="0"/>
                </a:spcBef>
                <a:buFontTx/>
                <a:buNone/>
              </a:pPr>
              <a:t>14</a:t>
            </a:fld>
            <a:endParaRPr lang="zh-CN" altLang="en-US" sz="1200">
              <a:solidFill>
                <a:srgbClr val="898989"/>
              </a:solidFill>
            </a:endParaRPr>
          </a:p>
        </p:txBody>
      </p:sp>
      <p:cxnSp>
        <p:nvCxnSpPr>
          <p:cNvPr id="3" name="直接箭头连接符 2"/>
          <p:cNvCxnSpPr/>
          <p:nvPr/>
        </p:nvCxnSpPr>
        <p:spPr>
          <a:xfrm>
            <a:off x="5834063" y="2241550"/>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702" name="文本框 3"/>
          <p:cNvSpPr txBox="1">
            <a:spLocks noChangeArrowheads="1"/>
          </p:cNvSpPr>
          <p:nvPr/>
        </p:nvSpPr>
        <p:spPr bwMode="auto">
          <a:xfrm>
            <a:off x="5421313" y="2057400"/>
            <a:ext cx="354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a</a:t>
            </a:r>
            <a:endParaRPr lang="zh-CN" altLang="en-US" sz="1800">
              <a:latin typeface="Arial" panose="020B0604020202020204" pitchFamily="34" charset="0"/>
            </a:endParaRPr>
          </a:p>
        </p:txBody>
      </p:sp>
      <p:sp>
        <p:nvSpPr>
          <p:cNvPr id="29703" name="矩形 1"/>
          <p:cNvSpPr>
            <a:spLocks noChangeArrowheads="1"/>
          </p:cNvSpPr>
          <p:nvPr/>
        </p:nvSpPr>
        <p:spPr bwMode="auto">
          <a:xfrm>
            <a:off x="7164388" y="2057400"/>
            <a:ext cx="183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[1,2,'ok',4]</a:t>
            </a:r>
          </a:p>
        </p:txBody>
      </p:sp>
      <p:cxnSp>
        <p:nvCxnSpPr>
          <p:cNvPr id="8" name="直接箭头连接符 7"/>
          <p:cNvCxnSpPr/>
          <p:nvPr/>
        </p:nvCxnSpPr>
        <p:spPr>
          <a:xfrm>
            <a:off x="5834063" y="2755900"/>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705" name="文本框 8"/>
          <p:cNvSpPr txBox="1">
            <a:spLocks noChangeArrowheads="1"/>
          </p:cNvSpPr>
          <p:nvPr/>
        </p:nvSpPr>
        <p:spPr bwMode="auto">
          <a:xfrm>
            <a:off x="5421313" y="2570163"/>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b</a:t>
            </a:r>
            <a:endParaRPr lang="zh-CN" altLang="en-US" sz="1800">
              <a:latin typeface="Arial" panose="020B0604020202020204" pitchFamily="34" charset="0"/>
            </a:endParaRPr>
          </a:p>
        </p:txBody>
      </p:sp>
      <p:sp>
        <p:nvSpPr>
          <p:cNvPr id="29706" name="矩形 9"/>
          <p:cNvSpPr>
            <a:spLocks noChangeArrowheads="1"/>
          </p:cNvSpPr>
          <p:nvPr/>
        </p:nvSpPr>
        <p:spPr bwMode="auto">
          <a:xfrm>
            <a:off x="7164388" y="2570163"/>
            <a:ext cx="1425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[1,2,3,4]</a:t>
            </a:r>
          </a:p>
        </p:txBody>
      </p:sp>
      <p:cxnSp>
        <p:nvCxnSpPr>
          <p:cNvPr id="11" name="直接箭头连接符 10"/>
          <p:cNvCxnSpPr/>
          <p:nvPr/>
        </p:nvCxnSpPr>
        <p:spPr>
          <a:xfrm flipV="1">
            <a:off x="5803900" y="2241550"/>
            <a:ext cx="1331913" cy="10287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708" name="文本框 11"/>
          <p:cNvSpPr txBox="1">
            <a:spLocks noChangeArrowheads="1"/>
          </p:cNvSpPr>
          <p:nvPr/>
        </p:nvSpPr>
        <p:spPr bwMode="auto">
          <a:xfrm>
            <a:off x="5421313" y="3086100"/>
            <a:ext cx="354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c</a:t>
            </a:r>
            <a:endParaRPr lang="zh-CN" altLang="en-US" sz="1800">
              <a:latin typeface="Arial" panose="020B0604020202020204" pitchFamily="34" charset="0"/>
            </a:endParaRPr>
          </a:p>
        </p:txBody>
      </p:sp>
    </p:spTree>
    <p:extLst>
      <p:ext uri="{BB962C8B-B14F-4D97-AF65-F5344CB8AC3E}">
        <p14:creationId xmlns:p14="http://schemas.microsoft.com/office/powerpoint/2010/main" val="1450839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357188" y="87313"/>
            <a:ext cx="8358187" cy="795337"/>
          </a:xfrm>
        </p:spPr>
        <p:txBody>
          <a:bodyPr/>
          <a:lstStyle/>
          <a:p>
            <a:pPr eaLnBrk="1" hangingPunct="1"/>
            <a:r>
              <a:rPr lang="en-US" altLang="zh-CN" sz="2800"/>
              <a:t>is </a:t>
            </a:r>
            <a:r>
              <a:rPr lang="zh-CN" altLang="en-US" sz="2800"/>
              <a:t>运算符和 </a:t>
            </a:r>
            <a:r>
              <a:rPr lang="en-US" altLang="zh-CN" sz="2800"/>
              <a:t>== </a:t>
            </a:r>
            <a:r>
              <a:rPr lang="zh-CN" altLang="en-US" sz="2800"/>
              <a:t>的区别</a:t>
            </a:r>
          </a:p>
        </p:txBody>
      </p:sp>
      <p:sp>
        <p:nvSpPr>
          <p:cNvPr id="16387" name="内容占位符 2"/>
          <p:cNvSpPr>
            <a:spLocks noGrp="1"/>
          </p:cNvSpPr>
          <p:nvPr>
            <p:ph idx="1"/>
          </p:nvPr>
        </p:nvSpPr>
        <p:spPr>
          <a:xfrm>
            <a:off x="387350" y="882650"/>
            <a:ext cx="8299450" cy="1873250"/>
          </a:xfrm>
        </p:spPr>
        <p:txBody>
          <a:bodyPr/>
          <a:lstStyle/>
          <a:p>
            <a:pPr>
              <a:spcBef>
                <a:spcPct val="50000"/>
              </a:spcBef>
              <a:buFont typeface="Wingdings" panose="05000000000000000000" pitchFamily="2" charset="2"/>
              <a:buChar char="Ø"/>
              <a:defRPr/>
            </a:pPr>
            <a:r>
              <a:rPr lang="zh-CN" altLang="en-US" sz="2000" dirty="0">
                <a:solidFill>
                  <a:schemeClr val="tx1"/>
                </a:solidFill>
                <a:latin typeface="黑体" panose="02010609060101010101" pitchFamily="49" charset="-122"/>
                <a:cs typeface="Courier New" panose="02070309020205020404" pitchFamily="49" charset="0"/>
              </a:rPr>
              <a:t>对</a:t>
            </a:r>
            <a:r>
              <a:rPr lang="en-US" altLang="zh-CN" sz="2000" dirty="0" err="1">
                <a:solidFill>
                  <a:schemeClr val="tx1"/>
                </a:solidFill>
                <a:latin typeface="黑体" panose="02010609060101010101" pitchFamily="49" charset="-122"/>
                <a:cs typeface="Courier New" panose="02070309020205020404" pitchFamily="49" charset="0"/>
              </a:rPr>
              <a:t>int</a:t>
            </a:r>
            <a:r>
              <a:rPr lang="en-US" altLang="zh-CN" sz="2000" dirty="0">
                <a:solidFill>
                  <a:schemeClr val="tx1"/>
                </a:solidFill>
                <a:latin typeface="黑体" panose="02010609060101010101" pitchFamily="49" charset="-122"/>
                <a:cs typeface="Courier New" panose="02070309020205020404" pitchFamily="49" charset="0"/>
              </a:rPr>
              <a:t> ,</a:t>
            </a:r>
            <a:r>
              <a:rPr lang="en-US" altLang="zh-CN" sz="2000" dirty="0" err="1">
                <a:solidFill>
                  <a:schemeClr val="tx1"/>
                </a:solidFill>
                <a:latin typeface="黑体" panose="02010609060101010101" pitchFamily="49" charset="-122"/>
                <a:cs typeface="Courier New" panose="02070309020205020404" pitchFamily="49" charset="0"/>
              </a:rPr>
              <a:t>float,complex</a:t>
            </a:r>
            <a:r>
              <a:rPr lang="en-US" altLang="zh-CN" sz="2000" dirty="0">
                <a:solidFill>
                  <a:schemeClr val="tx1"/>
                </a:solidFill>
                <a:latin typeface="黑体" panose="02010609060101010101" pitchFamily="49" charset="-122"/>
                <a:cs typeface="Courier New" panose="02070309020205020404" pitchFamily="49" charset="0"/>
              </a:rPr>
              <a:t>, </a:t>
            </a:r>
            <a:r>
              <a:rPr lang="en-US" altLang="zh-CN" sz="2000" dirty="0" err="1">
                <a:solidFill>
                  <a:schemeClr val="tx1"/>
                </a:solidFill>
                <a:latin typeface="黑体" panose="02010609060101010101" pitchFamily="49" charset="-122"/>
                <a:cs typeface="Courier New" panose="02070309020205020404" pitchFamily="49" charset="0"/>
              </a:rPr>
              <a:t>str,tuple</a:t>
            </a:r>
            <a:r>
              <a:rPr lang="zh-CN" altLang="en-US" sz="2000" dirty="0">
                <a:solidFill>
                  <a:schemeClr val="tx1"/>
                </a:solidFill>
                <a:latin typeface="黑体" panose="02010609060101010101" pitchFamily="49" charset="-122"/>
                <a:cs typeface="Courier New" panose="02070309020205020404" pitchFamily="49" charset="0"/>
              </a:rPr>
              <a:t>类型的变量</a:t>
            </a:r>
            <a:r>
              <a:rPr lang="en-US" altLang="zh-CN" sz="2000" dirty="0">
                <a:solidFill>
                  <a:schemeClr val="tx1"/>
                </a:solidFill>
                <a:latin typeface="黑体" panose="02010609060101010101" pitchFamily="49" charset="-122"/>
                <a:cs typeface="Courier New" panose="02070309020205020404" pitchFamily="49" charset="0"/>
              </a:rPr>
              <a:t>a</a:t>
            </a:r>
            <a:r>
              <a:rPr lang="zh-CN" altLang="en-US" sz="2000" dirty="0">
                <a:solidFill>
                  <a:schemeClr val="tx1"/>
                </a:solidFill>
                <a:latin typeface="黑体" panose="02010609060101010101" pitchFamily="49" charset="-122"/>
                <a:cs typeface="Courier New" panose="02070309020205020404" pitchFamily="49" charset="0"/>
              </a:rPr>
              <a:t>和</a:t>
            </a:r>
            <a:r>
              <a:rPr lang="en-US" altLang="zh-CN" sz="2000" dirty="0">
                <a:solidFill>
                  <a:schemeClr val="tx1"/>
                </a:solidFill>
                <a:latin typeface="黑体" panose="02010609060101010101" pitchFamily="49" charset="-122"/>
                <a:cs typeface="Courier New" panose="02070309020205020404" pitchFamily="49" charset="0"/>
              </a:rPr>
              <a:t>b</a:t>
            </a:r>
            <a:r>
              <a:rPr lang="zh-CN" altLang="en-US" sz="2000" dirty="0">
                <a:solidFill>
                  <a:schemeClr val="tx1"/>
                </a:solidFill>
                <a:latin typeface="黑体" panose="02010609060101010101" pitchFamily="49" charset="-122"/>
                <a:cs typeface="Courier New" panose="02070309020205020404" pitchFamily="49" charset="0"/>
              </a:rPr>
              <a:t>，只需关注 </a:t>
            </a:r>
            <a:r>
              <a:rPr lang="en-US" altLang="zh-CN" sz="2000" dirty="0">
                <a:solidFill>
                  <a:schemeClr val="tx1"/>
                </a:solidFill>
                <a:latin typeface="黑体" panose="02010609060101010101" pitchFamily="49" charset="-122"/>
                <a:cs typeface="Courier New" panose="02070309020205020404" pitchFamily="49" charset="0"/>
              </a:rPr>
              <a:t>a == b</a:t>
            </a:r>
            <a:r>
              <a:rPr lang="zh-CN" altLang="en-US" sz="2000" dirty="0">
                <a:solidFill>
                  <a:schemeClr val="tx1"/>
                </a:solidFill>
                <a:latin typeface="黑体" panose="02010609060101010101" pitchFamily="49" charset="-122"/>
                <a:cs typeface="Courier New" panose="02070309020205020404" pitchFamily="49" charset="0"/>
              </a:rPr>
              <a:t>是否成立，一般不需要关注 </a:t>
            </a:r>
            <a:r>
              <a:rPr lang="en-US" altLang="zh-CN" sz="2000" dirty="0">
                <a:solidFill>
                  <a:schemeClr val="tx1"/>
                </a:solidFill>
                <a:latin typeface="黑体" panose="02010609060101010101" pitchFamily="49" charset="-122"/>
                <a:cs typeface="Courier New" panose="02070309020205020404" pitchFamily="49" charset="0"/>
              </a:rPr>
              <a:t>a is b</a:t>
            </a:r>
            <a:r>
              <a:rPr lang="zh-CN" altLang="en-US" sz="2000" dirty="0">
                <a:solidFill>
                  <a:schemeClr val="tx1"/>
                </a:solidFill>
                <a:latin typeface="黑体" panose="02010609060101010101" pitchFamily="49" charset="-122"/>
                <a:cs typeface="Courier New" panose="02070309020205020404" pitchFamily="49" charset="0"/>
              </a:rPr>
              <a:t>是否成立。因这些数据本身都不会更改，不会产生</a:t>
            </a:r>
            <a:r>
              <a:rPr lang="en-US" altLang="zh-CN" sz="2000" dirty="0">
                <a:solidFill>
                  <a:schemeClr val="tx1"/>
                </a:solidFill>
                <a:latin typeface="黑体" panose="02010609060101010101" pitchFamily="49" charset="-122"/>
                <a:cs typeface="Courier New" panose="02070309020205020404" pitchFamily="49" charset="0"/>
              </a:rPr>
              <a:t>a</a:t>
            </a:r>
            <a:r>
              <a:rPr lang="zh-CN" altLang="en-US" sz="2000" dirty="0">
                <a:solidFill>
                  <a:schemeClr val="tx1"/>
                </a:solidFill>
                <a:latin typeface="黑体" panose="02010609060101010101" pitchFamily="49" charset="-122"/>
                <a:cs typeface="Courier New" panose="02070309020205020404" pitchFamily="49" charset="0"/>
              </a:rPr>
              <a:t>指向的东西改了</a:t>
            </a:r>
            <a:r>
              <a:rPr lang="en-US" altLang="zh-CN" sz="2000" dirty="0">
                <a:solidFill>
                  <a:schemeClr val="tx1"/>
                </a:solidFill>
                <a:latin typeface="黑体" panose="02010609060101010101" pitchFamily="49" charset="-122"/>
                <a:cs typeface="Courier New" panose="02070309020205020404" pitchFamily="49" charset="0"/>
              </a:rPr>
              <a:t>b</a:t>
            </a:r>
            <a:r>
              <a:rPr lang="zh-CN" altLang="en-US" sz="2000" dirty="0">
                <a:solidFill>
                  <a:schemeClr val="tx1"/>
                </a:solidFill>
                <a:latin typeface="黑体" panose="02010609060101010101" pitchFamily="49" charset="-122"/>
                <a:cs typeface="Courier New" panose="02070309020205020404" pitchFamily="49" charset="0"/>
              </a:rPr>
              <a:t>指向的东西也跟着变的情况</a:t>
            </a:r>
            <a:endParaRPr lang="en-US" altLang="zh-CN" sz="2000" dirty="0">
              <a:solidFill>
                <a:schemeClr val="tx1"/>
              </a:solidFill>
              <a:latin typeface="黑体" panose="02010609060101010101" pitchFamily="49" charset="-122"/>
              <a:cs typeface="Courier New" panose="02070309020205020404" pitchFamily="49" charset="0"/>
            </a:endParaRPr>
          </a:p>
          <a:p>
            <a:pPr marL="0" indent="0">
              <a:spcBef>
                <a:spcPct val="50000"/>
              </a:spcBef>
              <a:buFont typeface="Arial" panose="020B0604020202020204" pitchFamily="34" charset="0"/>
              <a:buNone/>
              <a:defRPr/>
            </a:pPr>
            <a:endParaRPr lang="en-US" altLang="zh-CN" sz="2000" dirty="0">
              <a:solidFill>
                <a:schemeClr val="tx1"/>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defRPr/>
            </a:pPr>
            <a:r>
              <a:rPr lang="zh-CN" altLang="en-US" sz="2000" dirty="0">
                <a:solidFill>
                  <a:schemeClr val="tx1"/>
                </a:solidFill>
                <a:latin typeface="黑体" panose="02010609060101010101" pitchFamily="49" charset="-122"/>
                <a:cs typeface="Courier New" panose="02070309020205020404" pitchFamily="49" charset="0"/>
              </a:rPr>
              <a:t>对 </a:t>
            </a:r>
            <a:r>
              <a:rPr lang="en-US" altLang="zh-CN" sz="2000" dirty="0" err="1">
                <a:solidFill>
                  <a:schemeClr val="tx1"/>
                </a:solidFill>
                <a:latin typeface="黑体" panose="02010609060101010101" pitchFamily="49" charset="-122"/>
                <a:cs typeface="Courier New" panose="02070309020205020404" pitchFamily="49" charset="0"/>
              </a:rPr>
              <a:t>list,dict,set</a:t>
            </a:r>
            <a:r>
              <a:rPr lang="zh-CN" altLang="en-US" sz="2000" dirty="0">
                <a:solidFill>
                  <a:schemeClr val="tx1"/>
                </a:solidFill>
                <a:latin typeface="黑体" panose="02010609060101010101" pitchFamily="49" charset="-122"/>
                <a:cs typeface="Courier New" panose="02070309020205020404" pitchFamily="49" charset="0"/>
              </a:rPr>
              <a:t>类型的变量</a:t>
            </a:r>
            <a:r>
              <a:rPr lang="en-US" altLang="zh-CN" sz="2000" dirty="0">
                <a:solidFill>
                  <a:schemeClr val="tx1"/>
                </a:solidFill>
                <a:latin typeface="黑体" panose="02010609060101010101" pitchFamily="49" charset="-122"/>
                <a:cs typeface="Courier New" panose="02070309020205020404" pitchFamily="49" charset="0"/>
              </a:rPr>
              <a:t>a</a:t>
            </a:r>
            <a:r>
              <a:rPr lang="zh-CN" altLang="en-US" sz="2000" dirty="0">
                <a:solidFill>
                  <a:schemeClr val="tx1"/>
                </a:solidFill>
                <a:latin typeface="黑体" panose="02010609060101010101" pitchFamily="49" charset="-122"/>
                <a:cs typeface="Courier New" panose="02070309020205020404" pitchFamily="49" charset="0"/>
              </a:rPr>
              <a:t>和</a:t>
            </a:r>
            <a:r>
              <a:rPr lang="en-US" altLang="zh-CN" sz="2000" dirty="0">
                <a:solidFill>
                  <a:schemeClr val="tx1"/>
                </a:solidFill>
                <a:latin typeface="黑体" panose="02010609060101010101" pitchFamily="49" charset="-122"/>
                <a:cs typeface="Courier New" panose="02070309020205020404" pitchFamily="49" charset="0"/>
              </a:rPr>
              <a:t>b</a:t>
            </a:r>
            <a:r>
              <a:rPr lang="zh-CN" altLang="en-US" sz="2000" dirty="0">
                <a:solidFill>
                  <a:schemeClr val="tx1"/>
                </a:solidFill>
                <a:latin typeface="黑体" panose="02010609060101010101" pitchFamily="49" charset="-122"/>
                <a:cs typeface="Courier New" panose="02070309020205020404" pitchFamily="49" charset="0"/>
              </a:rPr>
              <a:t>， </a:t>
            </a:r>
            <a:r>
              <a:rPr lang="en-US" altLang="zh-CN" sz="2000" dirty="0">
                <a:solidFill>
                  <a:schemeClr val="tx1"/>
                </a:solidFill>
                <a:latin typeface="黑体" panose="02010609060101010101" pitchFamily="49" charset="-122"/>
                <a:cs typeface="Courier New" panose="02070309020205020404" pitchFamily="49" charset="0"/>
              </a:rPr>
              <a:t>a == b</a:t>
            </a:r>
            <a:r>
              <a:rPr lang="zh-CN" altLang="en-US" sz="2000" dirty="0">
                <a:solidFill>
                  <a:schemeClr val="tx1"/>
                </a:solidFill>
                <a:latin typeface="黑体" panose="02010609060101010101" pitchFamily="49" charset="-122"/>
                <a:cs typeface="Courier New" panose="02070309020205020404" pitchFamily="49" charset="0"/>
              </a:rPr>
              <a:t>和 </a:t>
            </a:r>
            <a:r>
              <a:rPr lang="en-US" altLang="zh-CN" sz="2000" dirty="0">
                <a:solidFill>
                  <a:schemeClr val="tx1"/>
                </a:solidFill>
                <a:latin typeface="黑体" panose="02010609060101010101" pitchFamily="49" charset="-122"/>
                <a:cs typeface="Courier New" panose="02070309020205020404" pitchFamily="49" charset="0"/>
              </a:rPr>
              <a:t>a is b</a:t>
            </a:r>
            <a:r>
              <a:rPr lang="zh-CN" altLang="en-US" sz="2000" dirty="0">
                <a:solidFill>
                  <a:schemeClr val="tx1"/>
                </a:solidFill>
                <a:latin typeface="黑体" panose="02010609060101010101" pitchFamily="49" charset="-122"/>
                <a:cs typeface="Courier New" panose="02070309020205020404" pitchFamily="49" charset="0"/>
              </a:rPr>
              <a:t>的结果都需要关注。因这些数据本身会改变。改变了</a:t>
            </a:r>
            <a:r>
              <a:rPr lang="en-US" altLang="zh-CN" sz="2000" dirty="0">
                <a:solidFill>
                  <a:schemeClr val="tx1"/>
                </a:solidFill>
                <a:latin typeface="黑体" panose="02010609060101010101" pitchFamily="49" charset="-122"/>
                <a:cs typeface="Courier New" panose="02070309020205020404" pitchFamily="49" charset="0"/>
              </a:rPr>
              <a:t>a</a:t>
            </a:r>
            <a:r>
              <a:rPr lang="zh-CN" altLang="en-US" sz="2000" dirty="0">
                <a:solidFill>
                  <a:schemeClr val="tx1"/>
                </a:solidFill>
                <a:latin typeface="黑体" panose="02010609060101010101" pitchFamily="49" charset="-122"/>
                <a:cs typeface="Courier New" panose="02070309020205020404" pitchFamily="49" charset="0"/>
              </a:rPr>
              <a:t>指向的内容，说不定</a:t>
            </a:r>
            <a:r>
              <a:rPr lang="en-US" altLang="zh-CN" sz="2000" dirty="0">
                <a:solidFill>
                  <a:schemeClr val="tx1"/>
                </a:solidFill>
                <a:latin typeface="黑体" panose="02010609060101010101" pitchFamily="49" charset="-122"/>
                <a:cs typeface="Courier New" panose="02070309020205020404" pitchFamily="49" charset="0"/>
              </a:rPr>
              <a:t>b</a:t>
            </a:r>
            <a:r>
              <a:rPr lang="zh-CN" altLang="en-US" sz="2000" dirty="0">
                <a:solidFill>
                  <a:schemeClr val="tx1"/>
                </a:solidFill>
                <a:latin typeface="黑体" panose="02010609060101010101" pitchFamily="49" charset="-122"/>
                <a:cs typeface="Courier New" panose="02070309020205020404" pitchFamily="49" charset="0"/>
              </a:rPr>
              <a:t>指向的内容也变了。</a:t>
            </a:r>
            <a:endParaRPr lang="en-US" altLang="zh-CN" sz="2000" dirty="0">
              <a:solidFill>
                <a:schemeClr val="tx1"/>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defRPr/>
            </a:pPr>
            <a:endParaRPr lang="en-US" altLang="zh-CN" sz="2000" dirty="0">
              <a:solidFill>
                <a:schemeClr val="tx1"/>
              </a:solidFill>
              <a:latin typeface="黑体" panose="02010609060101010101" pitchFamily="49" charset="-122"/>
              <a:cs typeface="Courier New" panose="02070309020205020404" pitchFamily="49" charset="0"/>
            </a:endParaRPr>
          </a:p>
          <a:p>
            <a:pPr>
              <a:spcBef>
                <a:spcPct val="50000"/>
              </a:spcBef>
              <a:buFont typeface="Arial" panose="020B0604020202020204" pitchFamily="34" charset="0"/>
              <a:buNone/>
              <a:defRPr/>
            </a:pPr>
            <a:endParaRPr lang="en-US" altLang="zh-CN" sz="2000" dirty="0">
              <a:solidFill>
                <a:schemeClr val="tx1"/>
              </a:solidFill>
              <a:latin typeface="黑体" panose="02010609060101010101" pitchFamily="49" charset="-122"/>
              <a:cs typeface="Courier New" panose="02070309020205020404" pitchFamily="49" charset="0"/>
            </a:endParaRPr>
          </a:p>
        </p:txBody>
      </p:sp>
      <p:sp>
        <p:nvSpPr>
          <p:cNvPr id="3174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2F28AC70-25CF-435A-B1E7-CAD512C629B6}" type="slidenum">
              <a:rPr lang="zh-CN" altLang="en-US" sz="1200" smtClean="0">
                <a:solidFill>
                  <a:srgbClr val="898989"/>
                </a:solidFill>
              </a:rPr>
              <a:pPr>
                <a:spcBef>
                  <a:spcPct val="0"/>
                </a:spcBef>
                <a:buFontTx/>
                <a:buNone/>
              </a:pPr>
              <a:t>15</a:t>
            </a:fld>
            <a:endParaRPr lang="zh-CN" altLang="en-US" sz="1200">
              <a:solidFill>
                <a:srgbClr val="898989"/>
              </a:solidFill>
            </a:endParaRPr>
          </a:p>
        </p:txBody>
      </p:sp>
    </p:spTree>
    <p:extLst>
      <p:ext uri="{BB962C8B-B14F-4D97-AF65-F5344CB8AC3E}">
        <p14:creationId xmlns:p14="http://schemas.microsoft.com/office/powerpoint/2010/main" val="2827786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357188" y="87313"/>
            <a:ext cx="8358187" cy="795337"/>
          </a:xfrm>
        </p:spPr>
        <p:txBody>
          <a:bodyPr/>
          <a:lstStyle/>
          <a:p>
            <a:pPr eaLnBrk="1" hangingPunct="1"/>
            <a:r>
              <a:rPr lang="zh-CN" altLang="en-US" sz="2800"/>
              <a:t>列表元素的指针本质</a:t>
            </a:r>
          </a:p>
        </p:txBody>
      </p:sp>
      <p:sp>
        <p:nvSpPr>
          <p:cNvPr id="33795" name="内容占位符 2"/>
          <p:cNvSpPr>
            <a:spLocks noGrp="1"/>
          </p:cNvSpPr>
          <p:nvPr>
            <p:ph idx="1"/>
          </p:nvPr>
        </p:nvSpPr>
        <p:spPr>
          <a:xfrm>
            <a:off x="387350" y="882650"/>
            <a:ext cx="8299450" cy="465138"/>
          </a:xfrm>
        </p:spPr>
        <p:txBody>
          <a:bodyPr/>
          <a:lstStyle/>
          <a:p>
            <a:pPr>
              <a:spcBef>
                <a:spcPct val="50000"/>
              </a:spcBef>
              <a:buFont typeface="Wingdings" panose="05000000000000000000" pitchFamily="2" charset="2"/>
              <a:buChar char="Ø"/>
            </a:pPr>
            <a:r>
              <a:rPr lang="zh-CN" altLang="en-US" sz="2000">
                <a:solidFill>
                  <a:srgbClr val="7030A0"/>
                </a:solidFill>
                <a:latin typeface="黑体" panose="02010609060101010101" pitchFamily="49" charset="-122"/>
                <a:cs typeface="Courier New" panose="02070309020205020404" pitchFamily="49" charset="0"/>
              </a:rPr>
              <a:t>列表的元素也可以赋值，因此也是指针</a:t>
            </a:r>
            <a:endParaRPr lang="en-US" altLang="zh-CN" sz="2000">
              <a:solidFill>
                <a:srgbClr val="7030A0"/>
              </a:solidFill>
              <a:latin typeface="黑体" panose="02010609060101010101" pitchFamily="49" charset="-122"/>
              <a:cs typeface="Courier New" panose="02070309020205020404" pitchFamily="49" charset="0"/>
            </a:endParaRPr>
          </a:p>
          <a:p>
            <a:pPr>
              <a:spcBef>
                <a:spcPct val="50000"/>
              </a:spcBef>
              <a:buFont typeface="Arial" panose="020B0604020202020204" pitchFamily="34" charset="0"/>
              <a:buNone/>
            </a:pPr>
            <a:endParaRPr lang="en-US" altLang="zh-CN" sz="2000">
              <a:solidFill>
                <a:schemeClr val="tx1"/>
              </a:solidFill>
              <a:latin typeface="黑体" panose="02010609060101010101" pitchFamily="49" charset="-122"/>
              <a:cs typeface="Courier New" panose="02070309020205020404" pitchFamily="49" charset="0"/>
            </a:endParaRPr>
          </a:p>
        </p:txBody>
      </p:sp>
      <p:sp>
        <p:nvSpPr>
          <p:cNvPr id="3379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C6863CAF-E97A-4077-922E-DCE2E96CEF76}" type="slidenum">
              <a:rPr lang="zh-CN" altLang="en-US" sz="1200" smtClean="0">
                <a:solidFill>
                  <a:srgbClr val="898989"/>
                </a:solidFill>
              </a:rPr>
              <a:pPr>
                <a:spcBef>
                  <a:spcPct val="0"/>
                </a:spcBef>
                <a:buFontTx/>
                <a:buNone/>
              </a:pPr>
              <a:t>16</a:t>
            </a:fld>
            <a:endParaRPr lang="zh-CN" altLang="en-US" sz="1200">
              <a:solidFill>
                <a:srgbClr val="898989"/>
              </a:solidFill>
            </a:endParaRPr>
          </a:p>
        </p:txBody>
      </p:sp>
      <p:sp>
        <p:nvSpPr>
          <p:cNvPr id="33797" name="内容占位符 2"/>
          <p:cNvSpPr txBox="1">
            <a:spLocks/>
          </p:cNvSpPr>
          <p:nvPr/>
        </p:nvSpPr>
        <p:spPr bwMode="auto">
          <a:xfrm>
            <a:off x="539750" y="1677988"/>
            <a:ext cx="28797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2000" b="1">
                <a:latin typeface="Courier New" panose="02070309020205020404" pitchFamily="49" charset="0"/>
                <a:cs typeface="Courier New" panose="02070309020205020404" pitchFamily="49" charset="0"/>
              </a:rPr>
              <a:t>a = [1,2,3,4]</a:t>
            </a:r>
          </a:p>
          <a:p>
            <a:pPr>
              <a:spcBef>
                <a:spcPct val="50000"/>
              </a:spcBef>
              <a:buFont typeface="Arial" panose="020B0604020202020204" pitchFamily="34" charset="0"/>
              <a:buNone/>
            </a:pPr>
            <a:r>
              <a:rPr lang="en-US" altLang="zh-CN" sz="2000" b="1">
                <a:latin typeface="Courier New" panose="02070309020205020404" pitchFamily="49" charset="0"/>
                <a:cs typeface="Courier New" panose="02070309020205020404" pitchFamily="49" charset="0"/>
              </a:rPr>
              <a:t>b = [1,2,3,4]</a:t>
            </a:r>
          </a:p>
        </p:txBody>
      </p:sp>
      <p:cxnSp>
        <p:nvCxnSpPr>
          <p:cNvPr id="6" name="直接箭头连接符 5"/>
          <p:cNvCxnSpPr/>
          <p:nvPr/>
        </p:nvCxnSpPr>
        <p:spPr>
          <a:xfrm>
            <a:off x="5821363" y="2871788"/>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3799" name="文本框 3"/>
          <p:cNvSpPr txBox="1">
            <a:spLocks noChangeArrowheads="1"/>
          </p:cNvSpPr>
          <p:nvPr/>
        </p:nvSpPr>
        <p:spPr bwMode="auto">
          <a:xfrm>
            <a:off x="5408613" y="2687638"/>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a</a:t>
            </a:r>
            <a:endParaRPr lang="zh-CN" altLang="en-US" sz="1800">
              <a:latin typeface="Arial" panose="020B0604020202020204" pitchFamily="34" charset="0"/>
            </a:endParaRPr>
          </a:p>
        </p:txBody>
      </p:sp>
      <p:sp>
        <p:nvSpPr>
          <p:cNvPr id="33800" name="矩形 1"/>
          <p:cNvSpPr>
            <a:spLocks noChangeArrowheads="1"/>
          </p:cNvSpPr>
          <p:nvPr/>
        </p:nvSpPr>
        <p:spPr bwMode="auto">
          <a:xfrm>
            <a:off x="7151688" y="2687638"/>
            <a:ext cx="1425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 , , ]</a:t>
            </a:r>
          </a:p>
        </p:txBody>
      </p:sp>
      <p:cxnSp>
        <p:nvCxnSpPr>
          <p:cNvPr id="9" name="直接箭头连接符 8"/>
          <p:cNvCxnSpPr/>
          <p:nvPr/>
        </p:nvCxnSpPr>
        <p:spPr>
          <a:xfrm>
            <a:off x="5821363" y="4302125"/>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3802" name="文本框 8"/>
          <p:cNvSpPr txBox="1">
            <a:spLocks noChangeArrowheads="1"/>
          </p:cNvSpPr>
          <p:nvPr/>
        </p:nvSpPr>
        <p:spPr bwMode="auto">
          <a:xfrm>
            <a:off x="5408613" y="4116388"/>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b</a:t>
            </a:r>
            <a:endParaRPr lang="zh-CN" altLang="en-US" sz="1800">
              <a:latin typeface="Arial" panose="020B0604020202020204" pitchFamily="34" charset="0"/>
            </a:endParaRPr>
          </a:p>
        </p:txBody>
      </p:sp>
      <p:sp>
        <p:nvSpPr>
          <p:cNvPr id="33803" name="矩形 9"/>
          <p:cNvSpPr>
            <a:spLocks noChangeArrowheads="1"/>
          </p:cNvSpPr>
          <p:nvPr/>
        </p:nvSpPr>
        <p:spPr bwMode="auto">
          <a:xfrm>
            <a:off x="7151688" y="4116388"/>
            <a:ext cx="1425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 , , ]</a:t>
            </a:r>
          </a:p>
        </p:txBody>
      </p:sp>
      <p:sp>
        <p:nvSpPr>
          <p:cNvPr id="33804" name="文本框 1"/>
          <p:cNvSpPr txBox="1">
            <a:spLocks noChangeArrowheads="1"/>
          </p:cNvSpPr>
          <p:nvPr/>
        </p:nvSpPr>
        <p:spPr bwMode="auto">
          <a:xfrm>
            <a:off x="3184525" y="2657475"/>
            <a:ext cx="1722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000">
                <a:latin typeface="黑体" panose="02010609060101010101" pitchFamily="49" charset="-122"/>
                <a:cs typeface="Courier New" panose="02070309020205020404" pitchFamily="49" charset="0"/>
              </a:rPr>
              <a:t>准确的效果：</a:t>
            </a:r>
          </a:p>
        </p:txBody>
      </p:sp>
      <p:sp>
        <p:nvSpPr>
          <p:cNvPr id="33805" name="矩形 9"/>
          <p:cNvSpPr>
            <a:spLocks noChangeArrowheads="1"/>
          </p:cNvSpPr>
          <p:nvPr/>
        </p:nvSpPr>
        <p:spPr bwMode="auto">
          <a:xfrm>
            <a:off x="7164388" y="3451225"/>
            <a:ext cx="1287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1 2 3 4</a:t>
            </a:r>
          </a:p>
        </p:txBody>
      </p:sp>
      <p:cxnSp>
        <p:nvCxnSpPr>
          <p:cNvPr id="16" name="直接箭头连接符 15"/>
          <p:cNvCxnSpPr/>
          <p:nvPr/>
        </p:nvCxnSpPr>
        <p:spPr>
          <a:xfrm>
            <a:off x="7451725" y="2871788"/>
            <a:ext cx="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7740650" y="2857500"/>
            <a:ext cx="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8027988" y="2857500"/>
            <a:ext cx="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243888" y="2859088"/>
            <a:ext cx="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451725" y="3819525"/>
            <a:ext cx="0" cy="48101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7740650" y="3819525"/>
            <a:ext cx="0" cy="48101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8027988" y="3810000"/>
            <a:ext cx="0" cy="4826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8316913" y="3810000"/>
            <a:ext cx="0" cy="4826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3814" name="文本框 19"/>
          <p:cNvSpPr txBox="1">
            <a:spLocks noChangeArrowheads="1"/>
          </p:cNvSpPr>
          <p:nvPr/>
        </p:nvSpPr>
        <p:spPr bwMode="auto">
          <a:xfrm>
            <a:off x="414338" y="4060825"/>
            <a:ext cx="4930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2000">
                <a:latin typeface="黑体" panose="02010609060101010101" pitchFamily="49" charset="-122"/>
                <a:cs typeface="Courier New" panose="02070309020205020404" pitchFamily="49" charset="0"/>
              </a:rPr>
              <a:t>a[0],a[1]....b[0],b[1] ..... </a:t>
            </a:r>
            <a:r>
              <a:rPr lang="zh-CN" altLang="en-US" sz="2000">
                <a:latin typeface="黑体" panose="02010609060101010101" pitchFamily="49" charset="-122"/>
                <a:cs typeface="Courier New" panose="02070309020205020404" pitchFamily="49" charset="0"/>
              </a:rPr>
              <a:t>都是指针</a:t>
            </a:r>
          </a:p>
        </p:txBody>
      </p:sp>
    </p:spTree>
    <p:extLst>
      <p:ext uri="{BB962C8B-B14F-4D97-AF65-F5344CB8AC3E}">
        <p14:creationId xmlns:p14="http://schemas.microsoft.com/office/powerpoint/2010/main" val="1548426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357188" y="87313"/>
            <a:ext cx="8358187" cy="795337"/>
          </a:xfrm>
        </p:spPr>
        <p:txBody>
          <a:bodyPr/>
          <a:lstStyle/>
          <a:p>
            <a:pPr eaLnBrk="1" hangingPunct="1"/>
            <a:r>
              <a:rPr lang="zh-CN" altLang="en-US" sz="2800"/>
              <a:t>列表元素的指针本质</a:t>
            </a:r>
          </a:p>
        </p:txBody>
      </p:sp>
      <p:sp>
        <p:nvSpPr>
          <p:cNvPr id="35843" name="内容占位符 2"/>
          <p:cNvSpPr>
            <a:spLocks noGrp="1"/>
          </p:cNvSpPr>
          <p:nvPr>
            <p:ph idx="1"/>
          </p:nvPr>
        </p:nvSpPr>
        <p:spPr>
          <a:xfrm>
            <a:off x="387350" y="882650"/>
            <a:ext cx="8299450" cy="465138"/>
          </a:xfrm>
        </p:spPr>
        <p:txBody>
          <a:bodyPr/>
          <a:lstStyle/>
          <a:p>
            <a:pPr>
              <a:spcBef>
                <a:spcPct val="50000"/>
              </a:spcBef>
              <a:buFont typeface="Wingdings" panose="05000000000000000000" pitchFamily="2" charset="2"/>
              <a:buChar char="Ø"/>
            </a:pPr>
            <a:r>
              <a:rPr lang="zh-CN" altLang="en-US" sz="2000">
                <a:solidFill>
                  <a:srgbClr val="7030A0"/>
                </a:solidFill>
                <a:latin typeface="黑体" panose="02010609060101010101" pitchFamily="49" charset="-122"/>
                <a:cs typeface="Courier New" panose="02070309020205020404" pitchFamily="49" charset="0"/>
              </a:rPr>
              <a:t>列表的元素也可以赋值，因此也是指针</a:t>
            </a:r>
            <a:endParaRPr lang="en-US" altLang="zh-CN" sz="2000">
              <a:solidFill>
                <a:srgbClr val="7030A0"/>
              </a:solidFill>
              <a:latin typeface="黑体" panose="02010609060101010101" pitchFamily="49" charset="-122"/>
              <a:cs typeface="Courier New" panose="02070309020205020404" pitchFamily="49" charset="0"/>
            </a:endParaRPr>
          </a:p>
          <a:p>
            <a:pPr>
              <a:spcBef>
                <a:spcPct val="50000"/>
              </a:spcBef>
              <a:buFont typeface="Arial" panose="020B0604020202020204" pitchFamily="34" charset="0"/>
              <a:buNone/>
            </a:pPr>
            <a:endParaRPr lang="en-US" altLang="zh-CN" sz="2000">
              <a:solidFill>
                <a:schemeClr val="tx1"/>
              </a:solidFill>
              <a:latin typeface="黑体" panose="02010609060101010101" pitchFamily="49" charset="-122"/>
              <a:cs typeface="Courier New" panose="02070309020205020404" pitchFamily="49" charset="0"/>
            </a:endParaRPr>
          </a:p>
        </p:txBody>
      </p:sp>
      <p:sp>
        <p:nvSpPr>
          <p:cNvPr id="3584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920B0BEB-56BF-4E65-B137-FBA17EDA8BE2}" type="slidenum">
              <a:rPr lang="zh-CN" altLang="en-US" sz="1200" smtClean="0">
                <a:solidFill>
                  <a:srgbClr val="898989"/>
                </a:solidFill>
              </a:rPr>
              <a:pPr>
                <a:spcBef>
                  <a:spcPct val="0"/>
                </a:spcBef>
                <a:buFontTx/>
                <a:buNone/>
              </a:pPr>
              <a:t>17</a:t>
            </a:fld>
            <a:endParaRPr lang="zh-CN" altLang="en-US" sz="1200">
              <a:solidFill>
                <a:srgbClr val="898989"/>
              </a:solidFill>
            </a:endParaRPr>
          </a:p>
        </p:txBody>
      </p:sp>
      <p:sp>
        <p:nvSpPr>
          <p:cNvPr id="35845" name="内容占位符 2"/>
          <p:cNvSpPr txBox="1">
            <a:spLocks/>
          </p:cNvSpPr>
          <p:nvPr/>
        </p:nvSpPr>
        <p:spPr bwMode="auto">
          <a:xfrm>
            <a:off x="539750" y="1677988"/>
            <a:ext cx="28797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2000" b="1">
                <a:latin typeface="Courier New" panose="02070309020205020404" pitchFamily="49" charset="0"/>
                <a:cs typeface="Courier New" panose="02070309020205020404" pitchFamily="49" charset="0"/>
              </a:rPr>
              <a:t>a = [1,2,3,4]</a:t>
            </a:r>
          </a:p>
          <a:p>
            <a:pPr>
              <a:spcBef>
                <a:spcPct val="50000"/>
              </a:spcBef>
              <a:buFont typeface="Arial" panose="020B0604020202020204" pitchFamily="34" charset="0"/>
              <a:buNone/>
            </a:pPr>
            <a:r>
              <a:rPr lang="en-US" altLang="zh-CN" sz="2000" b="1">
                <a:latin typeface="Courier New" panose="02070309020205020404" pitchFamily="49" charset="0"/>
                <a:cs typeface="Courier New" panose="02070309020205020404" pitchFamily="49" charset="0"/>
              </a:rPr>
              <a:t>b = [1,2,3,4]</a:t>
            </a:r>
          </a:p>
        </p:txBody>
      </p:sp>
      <p:cxnSp>
        <p:nvCxnSpPr>
          <p:cNvPr id="6" name="直接箭头连接符 5"/>
          <p:cNvCxnSpPr/>
          <p:nvPr/>
        </p:nvCxnSpPr>
        <p:spPr>
          <a:xfrm>
            <a:off x="5821363" y="2871788"/>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5847" name="文本框 3"/>
          <p:cNvSpPr txBox="1">
            <a:spLocks noChangeArrowheads="1"/>
          </p:cNvSpPr>
          <p:nvPr/>
        </p:nvSpPr>
        <p:spPr bwMode="auto">
          <a:xfrm>
            <a:off x="5408613" y="2687638"/>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a</a:t>
            </a:r>
            <a:endParaRPr lang="zh-CN" altLang="en-US" sz="1800">
              <a:latin typeface="Arial" panose="020B0604020202020204" pitchFamily="34" charset="0"/>
            </a:endParaRPr>
          </a:p>
        </p:txBody>
      </p:sp>
      <p:sp>
        <p:nvSpPr>
          <p:cNvPr id="35848" name="矩形 1"/>
          <p:cNvSpPr>
            <a:spLocks noChangeArrowheads="1"/>
          </p:cNvSpPr>
          <p:nvPr/>
        </p:nvSpPr>
        <p:spPr bwMode="auto">
          <a:xfrm>
            <a:off x="7151688" y="2687638"/>
            <a:ext cx="1425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 , , ]</a:t>
            </a:r>
          </a:p>
        </p:txBody>
      </p:sp>
      <p:cxnSp>
        <p:nvCxnSpPr>
          <p:cNvPr id="9" name="直接箭头连接符 8"/>
          <p:cNvCxnSpPr/>
          <p:nvPr/>
        </p:nvCxnSpPr>
        <p:spPr>
          <a:xfrm>
            <a:off x="5821363" y="4302125"/>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5850" name="文本框 8"/>
          <p:cNvSpPr txBox="1">
            <a:spLocks noChangeArrowheads="1"/>
          </p:cNvSpPr>
          <p:nvPr/>
        </p:nvSpPr>
        <p:spPr bwMode="auto">
          <a:xfrm>
            <a:off x="5408613" y="4116388"/>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b</a:t>
            </a:r>
            <a:endParaRPr lang="zh-CN" altLang="en-US" sz="1800">
              <a:latin typeface="Arial" panose="020B0604020202020204" pitchFamily="34" charset="0"/>
            </a:endParaRPr>
          </a:p>
        </p:txBody>
      </p:sp>
      <p:sp>
        <p:nvSpPr>
          <p:cNvPr id="35851" name="矩形 9"/>
          <p:cNvSpPr>
            <a:spLocks noChangeArrowheads="1"/>
          </p:cNvSpPr>
          <p:nvPr/>
        </p:nvSpPr>
        <p:spPr bwMode="auto">
          <a:xfrm>
            <a:off x="7151688" y="4116388"/>
            <a:ext cx="1425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 , , ]</a:t>
            </a:r>
          </a:p>
        </p:txBody>
      </p:sp>
      <p:sp>
        <p:nvSpPr>
          <p:cNvPr id="35852" name="文本框 1"/>
          <p:cNvSpPr txBox="1">
            <a:spLocks noChangeArrowheads="1"/>
          </p:cNvSpPr>
          <p:nvPr/>
        </p:nvSpPr>
        <p:spPr bwMode="auto">
          <a:xfrm>
            <a:off x="3184525" y="2657475"/>
            <a:ext cx="1722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000">
                <a:latin typeface="黑体" panose="02010609060101010101" pitchFamily="49" charset="-122"/>
                <a:cs typeface="Courier New" panose="02070309020205020404" pitchFamily="49" charset="0"/>
              </a:rPr>
              <a:t>准确的效果：</a:t>
            </a:r>
          </a:p>
        </p:txBody>
      </p:sp>
      <p:sp>
        <p:nvSpPr>
          <p:cNvPr id="35853" name="矩形 9"/>
          <p:cNvSpPr>
            <a:spLocks noChangeArrowheads="1"/>
          </p:cNvSpPr>
          <p:nvPr/>
        </p:nvSpPr>
        <p:spPr bwMode="auto">
          <a:xfrm>
            <a:off x="7164388" y="3451225"/>
            <a:ext cx="1287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1 2 3 4</a:t>
            </a:r>
          </a:p>
        </p:txBody>
      </p:sp>
      <p:cxnSp>
        <p:nvCxnSpPr>
          <p:cNvPr id="16" name="直接箭头连接符 15"/>
          <p:cNvCxnSpPr/>
          <p:nvPr/>
        </p:nvCxnSpPr>
        <p:spPr>
          <a:xfrm>
            <a:off x="7451725" y="2871788"/>
            <a:ext cx="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7740650" y="2857500"/>
            <a:ext cx="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8027988" y="2857500"/>
            <a:ext cx="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243888" y="2859088"/>
            <a:ext cx="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flipV="1">
            <a:off x="6902450" y="3760788"/>
            <a:ext cx="549275" cy="53975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7740650" y="3819525"/>
            <a:ext cx="0" cy="48101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8027988" y="3819525"/>
            <a:ext cx="215900" cy="473075"/>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8316913" y="3810000"/>
            <a:ext cx="0" cy="4826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5862" name="文本框 19"/>
          <p:cNvSpPr txBox="1">
            <a:spLocks noChangeArrowheads="1"/>
          </p:cNvSpPr>
          <p:nvPr/>
        </p:nvSpPr>
        <p:spPr bwMode="auto">
          <a:xfrm>
            <a:off x="414338" y="4060825"/>
            <a:ext cx="3519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000">
                <a:solidFill>
                  <a:srgbClr val="FF0000"/>
                </a:solidFill>
                <a:latin typeface="黑体" panose="02010609060101010101" pitchFamily="49" charset="-122"/>
                <a:cs typeface="Courier New" panose="02070309020205020404" pitchFamily="49" charset="0"/>
              </a:rPr>
              <a:t>执行 </a:t>
            </a:r>
            <a:r>
              <a:rPr lang="en-US" altLang="zh-CN" sz="2000">
                <a:solidFill>
                  <a:srgbClr val="FF0000"/>
                </a:solidFill>
                <a:latin typeface="黑体" panose="02010609060101010101" pitchFamily="49" charset="-122"/>
                <a:cs typeface="Courier New" panose="02070309020205020404" pitchFamily="49" charset="0"/>
              </a:rPr>
              <a:t>b[0],b[2] = 9,4   </a:t>
            </a:r>
            <a:r>
              <a:rPr lang="zh-CN" altLang="en-US" sz="2000">
                <a:solidFill>
                  <a:srgbClr val="FF0000"/>
                </a:solidFill>
                <a:latin typeface="黑体" panose="02010609060101010101" pitchFamily="49" charset="-122"/>
                <a:cs typeface="Courier New" panose="02070309020205020404" pitchFamily="49" charset="0"/>
              </a:rPr>
              <a:t>后</a:t>
            </a:r>
          </a:p>
        </p:txBody>
      </p:sp>
      <p:sp>
        <p:nvSpPr>
          <p:cNvPr id="35863" name="矩形 9"/>
          <p:cNvSpPr>
            <a:spLocks noChangeArrowheads="1"/>
          </p:cNvSpPr>
          <p:nvPr/>
        </p:nvSpPr>
        <p:spPr bwMode="auto">
          <a:xfrm>
            <a:off x="6619875" y="3473450"/>
            <a:ext cx="322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9</a:t>
            </a:r>
          </a:p>
        </p:txBody>
      </p:sp>
    </p:spTree>
    <p:extLst>
      <p:ext uri="{BB962C8B-B14F-4D97-AF65-F5344CB8AC3E}">
        <p14:creationId xmlns:p14="http://schemas.microsoft.com/office/powerpoint/2010/main" val="163670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357188" y="87313"/>
            <a:ext cx="8358187" cy="795337"/>
          </a:xfrm>
        </p:spPr>
        <p:txBody>
          <a:bodyPr/>
          <a:lstStyle/>
          <a:p>
            <a:pPr eaLnBrk="1" hangingPunct="1"/>
            <a:r>
              <a:rPr lang="zh-CN" altLang="en-US" sz="2800"/>
              <a:t>列表元素的指针本质</a:t>
            </a:r>
          </a:p>
        </p:txBody>
      </p:sp>
      <p:sp>
        <p:nvSpPr>
          <p:cNvPr id="35843" name="内容占位符 2"/>
          <p:cNvSpPr>
            <a:spLocks noGrp="1"/>
          </p:cNvSpPr>
          <p:nvPr>
            <p:ph idx="1"/>
          </p:nvPr>
        </p:nvSpPr>
        <p:spPr>
          <a:xfrm>
            <a:off x="387350" y="882650"/>
            <a:ext cx="8299450" cy="465138"/>
          </a:xfrm>
        </p:spPr>
        <p:txBody>
          <a:bodyPr/>
          <a:lstStyle/>
          <a:p>
            <a:pPr>
              <a:spcBef>
                <a:spcPct val="50000"/>
              </a:spcBef>
              <a:buFont typeface="Wingdings" panose="05000000000000000000" pitchFamily="2" charset="2"/>
              <a:buChar char="Ø"/>
            </a:pPr>
            <a:r>
              <a:rPr lang="zh-CN" altLang="en-US" sz="2000" dirty="0">
                <a:solidFill>
                  <a:srgbClr val="7030A0"/>
                </a:solidFill>
                <a:latin typeface="黑体" panose="02010609060101010101" pitchFamily="49" charset="-122"/>
                <a:cs typeface="Courier New" panose="02070309020205020404" pitchFamily="49" charset="0"/>
              </a:rPr>
              <a:t>列表的元素也可以赋值，因此也是指针</a:t>
            </a:r>
            <a:endParaRPr lang="en-US" altLang="zh-CN" sz="2000" dirty="0">
              <a:solidFill>
                <a:srgbClr val="7030A0"/>
              </a:solidFill>
              <a:latin typeface="黑体" panose="02010609060101010101" pitchFamily="49" charset="-122"/>
              <a:cs typeface="Courier New" panose="02070309020205020404" pitchFamily="49" charset="0"/>
            </a:endParaRPr>
          </a:p>
          <a:p>
            <a:pPr>
              <a:spcBef>
                <a:spcPct val="50000"/>
              </a:spcBef>
              <a:buFont typeface="Arial" panose="020B0604020202020204" pitchFamily="34" charset="0"/>
              <a:buNone/>
            </a:pPr>
            <a:endParaRPr lang="en-US" altLang="zh-CN" sz="2000" dirty="0">
              <a:solidFill>
                <a:schemeClr val="tx1"/>
              </a:solidFill>
              <a:latin typeface="黑体" panose="02010609060101010101" pitchFamily="49" charset="-122"/>
              <a:cs typeface="Courier New" panose="02070309020205020404" pitchFamily="49" charset="0"/>
            </a:endParaRPr>
          </a:p>
        </p:txBody>
      </p:sp>
      <p:sp>
        <p:nvSpPr>
          <p:cNvPr id="3584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920B0BEB-56BF-4E65-B137-FBA17EDA8BE2}" type="slidenum">
              <a:rPr lang="zh-CN" altLang="en-US" sz="1200" smtClean="0">
                <a:solidFill>
                  <a:srgbClr val="898989"/>
                </a:solidFill>
              </a:rPr>
              <a:pPr>
                <a:spcBef>
                  <a:spcPct val="0"/>
                </a:spcBef>
                <a:buFontTx/>
                <a:buNone/>
              </a:pPr>
              <a:t>18</a:t>
            </a:fld>
            <a:endParaRPr lang="zh-CN" altLang="en-US" sz="1200">
              <a:solidFill>
                <a:srgbClr val="898989"/>
              </a:solidFill>
            </a:endParaRPr>
          </a:p>
        </p:txBody>
      </p:sp>
      <p:sp>
        <p:nvSpPr>
          <p:cNvPr id="35845" name="内容占位符 2"/>
          <p:cNvSpPr txBox="1">
            <a:spLocks/>
          </p:cNvSpPr>
          <p:nvPr/>
        </p:nvSpPr>
        <p:spPr bwMode="auto">
          <a:xfrm>
            <a:off x="611560" y="1347788"/>
            <a:ext cx="691276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2000" b="1" dirty="0">
                <a:latin typeface="Courier New" panose="02070309020205020404" pitchFamily="49" charset="0"/>
                <a:cs typeface="Courier New" panose="02070309020205020404" pitchFamily="49" charset="0"/>
              </a:rPr>
              <a:t>a</a:t>
            </a:r>
            <a:r>
              <a:rPr lang="zh-CN" altLang="en-US" sz="2000" b="1" dirty="0">
                <a:latin typeface="Courier New" panose="02070309020205020404" pitchFamily="49" charset="0"/>
                <a:cs typeface="Courier New" panose="02070309020205020404" pitchFamily="49" charset="0"/>
              </a:rPr>
              <a:t> </a:t>
            </a:r>
            <a:r>
              <a:rPr lang="en-US" altLang="zh-CN" sz="2000" b="1" dirty="0">
                <a:latin typeface="Courier New" panose="02070309020205020404" pitchFamily="49" charset="0"/>
                <a:cs typeface="Courier New" panose="02070309020205020404" pitchFamily="49" charset="0"/>
              </a:rPr>
              <a:t>= b = []</a:t>
            </a:r>
          </a:p>
          <a:p>
            <a:pPr>
              <a:spcBef>
                <a:spcPct val="50000"/>
              </a:spcBef>
              <a:buFont typeface="Arial" panose="020B0604020202020204" pitchFamily="34" charset="0"/>
              <a:buNone/>
            </a:pPr>
            <a:r>
              <a:rPr lang="en-US" altLang="zh-CN" sz="2000" b="1" dirty="0" err="1">
                <a:latin typeface="Courier New" panose="02070309020205020404" pitchFamily="49" charset="0"/>
                <a:cs typeface="Courier New" panose="02070309020205020404" pitchFamily="49" charset="0"/>
              </a:rPr>
              <a:t>a.append</a:t>
            </a:r>
            <a:r>
              <a:rPr lang="en-US" altLang="zh-CN" sz="2000" b="1" dirty="0">
                <a:latin typeface="Courier New" panose="02070309020205020404" pitchFamily="49" charset="0"/>
                <a:cs typeface="Courier New" panose="02070309020205020404" pitchFamily="49" charset="0"/>
              </a:rPr>
              <a:t>(1)</a:t>
            </a:r>
          </a:p>
          <a:p>
            <a:pPr>
              <a:spcBef>
                <a:spcPct val="50000"/>
              </a:spcBef>
              <a:buFont typeface="Arial" panose="020B0604020202020204" pitchFamily="34" charset="0"/>
              <a:buNone/>
            </a:pPr>
            <a:r>
              <a:rPr lang="en-US" altLang="zh-CN" sz="2000" b="1" dirty="0">
                <a:latin typeface="Courier New" panose="02070309020205020404" pitchFamily="49" charset="0"/>
                <a:cs typeface="Courier New" panose="02070309020205020404" pitchFamily="49" charset="0"/>
              </a:rPr>
              <a:t>print(b)  		</a:t>
            </a:r>
            <a:r>
              <a:rPr lang="en-US" altLang="zh-CN" sz="2000" b="1" dirty="0">
                <a:solidFill>
                  <a:srgbClr val="00B050"/>
                </a:solidFill>
                <a:latin typeface="Courier New" panose="02070309020205020404" pitchFamily="49" charset="0"/>
                <a:cs typeface="Courier New" panose="02070309020205020404" pitchFamily="49" charset="0"/>
              </a:rPr>
              <a:t>#&gt;&gt;[1]</a:t>
            </a:r>
          </a:p>
          <a:p>
            <a:pPr>
              <a:spcBef>
                <a:spcPct val="50000"/>
              </a:spcBef>
              <a:buFont typeface="Arial" panose="020B0604020202020204" pitchFamily="34" charset="0"/>
              <a:buNone/>
            </a:pPr>
            <a:r>
              <a:rPr lang="en-US" altLang="zh-CN" sz="2000" b="1" dirty="0">
                <a:latin typeface="Courier New" panose="02070309020205020404" pitchFamily="49" charset="0"/>
                <a:cs typeface="Courier New" panose="02070309020205020404" pitchFamily="49" charset="0"/>
              </a:rPr>
              <a:t>a = [[0]] * 3 </a:t>
            </a:r>
            <a:r>
              <a:rPr lang="en-US" altLang="zh-CN" sz="2000" b="1" dirty="0">
                <a:solidFill>
                  <a:srgbClr val="00B050"/>
                </a:solidFill>
                <a:latin typeface="Courier New" panose="02070309020205020404" pitchFamily="49" charset="0"/>
                <a:cs typeface="Courier New" panose="02070309020205020404" pitchFamily="49" charset="0"/>
              </a:rPr>
              <a:t>#a</a:t>
            </a:r>
            <a:r>
              <a:rPr lang="zh-CN" altLang="en-US" sz="2000" b="1" dirty="0">
                <a:solidFill>
                  <a:srgbClr val="00B050"/>
                </a:solidFill>
                <a:latin typeface="Courier New" panose="02070309020205020404" pitchFamily="49" charset="0"/>
                <a:cs typeface="Courier New" panose="02070309020205020404" pitchFamily="49" charset="0"/>
              </a:rPr>
              <a:t>中的</a:t>
            </a:r>
            <a:r>
              <a:rPr lang="en-US" altLang="zh-CN" sz="2000" b="1" dirty="0">
                <a:solidFill>
                  <a:srgbClr val="00B050"/>
                </a:solidFill>
                <a:latin typeface="Courier New" panose="02070309020205020404" pitchFamily="49" charset="0"/>
                <a:cs typeface="Courier New" panose="02070309020205020404" pitchFamily="49" charset="0"/>
              </a:rPr>
              <a:t>3</a:t>
            </a:r>
            <a:r>
              <a:rPr lang="zh-CN" altLang="en-US" sz="2000" b="1" dirty="0">
                <a:solidFill>
                  <a:srgbClr val="00B050"/>
                </a:solidFill>
                <a:latin typeface="Courier New" panose="02070309020205020404" pitchFamily="49" charset="0"/>
                <a:cs typeface="Courier New" panose="02070309020205020404" pitchFamily="49" charset="0"/>
              </a:rPr>
              <a:t>个元素都指向同一张列表</a:t>
            </a:r>
            <a:r>
              <a:rPr lang="en-US" altLang="zh-CN" sz="2000" b="1" dirty="0">
                <a:solidFill>
                  <a:srgbClr val="00B050"/>
                </a:solidFill>
                <a:latin typeface="Courier New" panose="02070309020205020404" pitchFamily="49" charset="0"/>
                <a:cs typeface="Courier New" panose="02070309020205020404" pitchFamily="49" charset="0"/>
              </a:rPr>
              <a:t>[0]</a:t>
            </a:r>
          </a:p>
          <a:p>
            <a:pPr>
              <a:spcBef>
                <a:spcPct val="50000"/>
              </a:spcBef>
              <a:buFont typeface="Arial" panose="020B0604020202020204" pitchFamily="34" charset="0"/>
              <a:buNone/>
            </a:pPr>
            <a:r>
              <a:rPr lang="en-US" altLang="zh-CN" sz="2000" b="1" dirty="0">
                <a:latin typeface="Courier New" panose="02070309020205020404" pitchFamily="49" charset="0"/>
                <a:cs typeface="Courier New" panose="02070309020205020404" pitchFamily="49" charset="0"/>
              </a:rPr>
              <a:t>a[0].append(1)</a:t>
            </a:r>
          </a:p>
          <a:p>
            <a:pPr>
              <a:spcBef>
                <a:spcPct val="50000"/>
              </a:spcBef>
              <a:buFont typeface="Arial" panose="020B0604020202020204" pitchFamily="34" charset="0"/>
              <a:buNone/>
            </a:pPr>
            <a:r>
              <a:rPr lang="en-US" altLang="zh-CN" sz="2000" b="1" dirty="0">
                <a:latin typeface="Courier New" panose="02070309020205020404" pitchFamily="49" charset="0"/>
                <a:cs typeface="Courier New" panose="02070309020205020404" pitchFamily="49" charset="0"/>
              </a:rPr>
              <a:t>print(a)  </a:t>
            </a:r>
            <a:r>
              <a:rPr lang="en-US" altLang="zh-CN" sz="2000" b="1" dirty="0">
                <a:solidFill>
                  <a:srgbClr val="00B050"/>
                </a:solidFill>
                <a:latin typeface="Courier New" panose="02070309020205020404" pitchFamily="49" charset="0"/>
                <a:cs typeface="Courier New" panose="02070309020205020404" pitchFamily="49" charset="0"/>
              </a:rPr>
              <a:t>#&gt;&gt;[[0, 1], [0, 1], [0, 1]]</a:t>
            </a:r>
          </a:p>
        </p:txBody>
      </p:sp>
    </p:spTree>
    <p:extLst>
      <p:ext uri="{BB962C8B-B14F-4D97-AF65-F5344CB8AC3E}">
        <p14:creationId xmlns:p14="http://schemas.microsoft.com/office/powerpoint/2010/main" val="3120357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357188" y="87313"/>
            <a:ext cx="8358187" cy="795337"/>
          </a:xfrm>
        </p:spPr>
        <p:txBody>
          <a:bodyPr/>
          <a:lstStyle/>
          <a:p>
            <a:pPr eaLnBrk="1" hangingPunct="1"/>
            <a:r>
              <a:rPr lang="zh-CN" altLang="en-US" sz="2800" dirty="0"/>
              <a:t>元组元素的指针本质</a:t>
            </a:r>
          </a:p>
        </p:txBody>
      </p:sp>
      <p:sp>
        <p:nvSpPr>
          <p:cNvPr id="35843" name="内容占位符 2"/>
          <p:cNvSpPr>
            <a:spLocks noGrp="1"/>
          </p:cNvSpPr>
          <p:nvPr>
            <p:ph idx="1"/>
          </p:nvPr>
        </p:nvSpPr>
        <p:spPr>
          <a:xfrm>
            <a:off x="387350" y="882650"/>
            <a:ext cx="8299450" cy="465138"/>
          </a:xfrm>
        </p:spPr>
        <p:txBody>
          <a:bodyPr/>
          <a:lstStyle/>
          <a:p>
            <a:pPr>
              <a:spcBef>
                <a:spcPct val="50000"/>
              </a:spcBef>
              <a:buFont typeface="Wingdings" panose="05000000000000000000" pitchFamily="2" charset="2"/>
              <a:buChar char="Ø"/>
            </a:pPr>
            <a:r>
              <a:rPr lang="zh-CN" altLang="en-US" sz="2000" dirty="0">
                <a:solidFill>
                  <a:srgbClr val="7030A0"/>
                </a:solidFill>
                <a:latin typeface="黑体" panose="02010609060101010101" pitchFamily="49" charset="-122"/>
                <a:cs typeface="Courier New" panose="02070309020205020404" pitchFamily="49" charset="0"/>
              </a:rPr>
              <a:t>元组的元素虽然不可赋值，但也是指针</a:t>
            </a:r>
            <a:endParaRPr lang="en-US" altLang="zh-CN" sz="2000" dirty="0">
              <a:solidFill>
                <a:srgbClr val="7030A0"/>
              </a:solidFill>
              <a:latin typeface="黑体" panose="02010609060101010101" pitchFamily="49" charset="-122"/>
              <a:cs typeface="Courier New" panose="02070309020205020404" pitchFamily="49" charset="0"/>
            </a:endParaRPr>
          </a:p>
          <a:p>
            <a:pPr>
              <a:spcBef>
                <a:spcPct val="50000"/>
              </a:spcBef>
              <a:buFont typeface="Arial" panose="020B0604020202020204" pitchFamily="34" charset="0"/>
              <a:buNone/>
            </a:pPr>
            <a:endParaRPr lang="en-US" altLang="zh-CN" sz="2000" dirty="0">
              <a:solidFill>
                <a:schemeClr val="tx1"/>
              </a:solidFill>
              <a:latin typeface="黑体" panose="02010609060101010101" pitchFamily="49" charset="-122"/>
              <a:cs typeface="Courier New" panose="02070309020205020404" pitchFamily="49" charset="0"/>
            </a:endParaRPr>
          </a:p>
        </p:txBody>
      </p:sp>
      <p:sp>
        <p:nvSpPr>
          <p:cNvPr id="3584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920B0BEB-56BF-4E65-B137-FBA17EDA8BE2}" type="slidenum">
              <a:rPr lang="zh-CN" altLang="en-US" sz="1200" smtClean="0">
                <a:solidFill>
                  <a:srgbClr val="898989"/>
                </a:solidFill>
              </a:rPr>
              <a:pPr>
                <a:spcBef>
                  <a:spcPct val="0"/>
                </a:spcBef>
                <a:buFontTx/>
                <a:buNone/>
              </a:pPr>
              <a:t>19</a:t>
            </a:fld>
            <a:endParaRPr lang="zh-CN" altLang="en-US" sz="1200">
              <a:solidFill>
                <a:srgbClr val="898989"/>
              </a:solidFill>
            </a:endParaRPr>
          </a:p>
        </p:txBody>
      </p:sp>
      <p:sp>
        <p:nvSpPr>
          <p:cNvPr id="35845" name="内容占位符 2"/>
          <p:cNvSpPr txBox="1">
            <a:spLocks/>
          </p:cNvSpPr>
          <p:nvPr/>
        </p:nvSpPr>
        <p:spPr bwMode="auto">
          <a:xfrm>
            <a:off x="539750" y="1677988"/>
            <a:ext cx="734461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2000" b="1" dirty="0">
                <a:latin typeface="Courier New" panose="02070309020205020404" pitchFamily="49" charset="0"/>
                <a:cs typeface="Courier New" panose="02070309020205020404" pitchFamily="49" charset="0"/>
              </a:rPr>
              <a:t>a = [1,2,3,4]</a:t>
            </a:r>
          </a:p>
          <a:p>
            <a:pPr>
              <a:spcBef>
                <a:spcPct val="50000"/>
              </a:spcBef>
              <a:buFont typeface="Arial" panose="020B0604020202020204" pitchFamily="34" charset="0"/>
              <a:buNone/>
            </a:pPr>
            <a:r>
              <a:rPr lang="en-US" altLang="zh-CN" sz="2000" b="1" dirty="0">
                <a:latin typeface="Courier New" panose="02070309020205020404" pitchFamily="49" charset="0"/>
                <a:cs typeface="Courier New" panose="02070309020205020404" pitchFamily="49" charset="0"/>
              </a:rPr>
              <a:t>b = (100,a)</a:t>
            </a:r>
          </a:p>
          <a:p>
            <a:pPr>
              <a:spcBef>
                <a:spcPct val="50000"/>
              </a:spcBef>
              <a:buFont typeface="Arial" panose="020B0604020202020204" pitchFamily="34" charset="0"/>
              <a:buNone/>
            </a:pPr>
            <a:r>
              <a:rPr lang="en-US" altLang="zh-CN" sz="2000" b="1" dirty="0">
                <a:latin typeface="Courier New" panose="02070309020205020404" pitchFamily="49" charset="0"/>
                <a:cs typeface="Courier New" panose="02070309020205020404" pitchFamily="49" charset="0"/>
              </a:rPr>
              <a:t>a[0] = 1000</a:t>
            </a:r>
          </a:p>
          <a:p>
            <a:pPr>
              <a:spcBef>
                <a:spcPct val="50000"/>
              </a:spcBef>
              <a:buNone/>
            </a:pPr>
            <a:r>
              <a:rPr lang="en-US" altLang="zh-CN" sz="2000" b="1" dirty="0">
                <a:latin typeface="Courier New" panose="02070309020205020404" pitchFamily="49" charset="0"/>
                <a:cs typeface="Courier New" panose="02070309020205020404" pitchFamily="49" charset="0"/>
              </a:rPr>
              <a:t>print(b)	</a:t>
            </a:r>
            <a:r>
              <a:rPr lang="en-US" altLang="zh-CN" sz="2000" b="1" dirty="0">
                <a:solidFill>
                  <a:srgbClr val="00B050"/>
                </a:solidFill>
                <a:latin typeface="Courier New" panose="02070309020205020404" pitchFamily="49" charset="0"/>
                <a:cs typeface="Courier New" panose="02070309020205020404" pitchFamily="49" charset="0"/>
              </a:rPr>
              <a:t>#&gt;&gt;(100, [1000, 2, 3, 4])</a:t>
            </a:r>
          </a:p>
        </p:txBody>
      </p:sp>
    </p:spTree>
    <p:extLst>
      <p:ext uri="{BB962C8B-B14F-4D97-AF65-F5344CB8AC3E}">
        <p14:creationId xmlns:p14="http://schemas.microsoft.com/office/powerpoint/2010/main" val="49262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nvPr>
        </p:nvSpPr>
        <p:spPr>
          <a:xfrm>
            <a:off x="467544" y="1635646"/>
            <a:ext cx="7772400" cy="1103313"/>
          </a:xfrm>
        </p:spPr>
        <p:txBody>
          <a:bodyPr/>
          <a:lstStyle/>
          <a:p>
            <a:pPr eaLnBrk="1" hangingPunct="1"/>
            <a:r>
              <a:rPr lang="en-US" altLang="zh-CN" dirty="0"/>
              <a:t>Python </a:t>
            </a:r>
            <a:r>
              <a:rPr lang="zh-CN" altLang="en-US" dirty="0"/>
              <a:t>知识巩固与提高</a:t>
            </a:r>
            <a:endParaRPr lang="zh-CN" altLang="en-US" sz="2600" dirty="0"/>
          </a:p>
        </p:txBody>
      </p:sp>
      <p:sp>
        <p:nvSpPr>
          <p:cNvPr id="7171" name="TextBox 3"/>
          <p:cNvSpPr txBox="1">
            <a:spLocks noChangeArrowheads="1"/>
          </p:cNvSpPr>
          <p:nvPr/>
        </p:nvSpPr>
        <p:spPr bwMode="auto">
          <a:xfrm>
            <a:off x="2916238" y="52388"/>
            <a:ext cx="2236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spcBef>
                <a:spcPct val="0"/>
              </a:spcBef>
              <a:buFontTx/>
              <a:buNone/>
            </a:pPr>
            <a:r>
              <a:rPr lang="zh-CN" altLang="en-US" sz="2000">
                <a:latin typeface="楷体" panose="02010609060101010101" pitchFamily="49" charset="-122"/>
                <a:ea typeface="楷体" panose="02010609060101010101" pitchFamily="49" charset="-122"/>
              </a:rPr>
              <a:t>信息科学技术学院</a:t>
            </a:r>
          </a:p>
        </p:txBody>
      </p:sp>
      <p:sp>
        <p:nvSpPr>
          <p:cNvPr id="717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pPr>
            <a:fld id="{79E91BDD-258C-47F9-8B39-E60C099E00C1}" type="slidenum">
              <a:rPr lang="zh-CN" altLang="en-US" sz="1200" smtClean="0">
                <a:solidFill>
                  <a:srgbClr val="898989"/>
                </a:solidFill>
                <a:ea typeface="黑体" panose="02010609060101010101" pitchFamily="49" charset="-122"/>
              </a:rPr>
              <a:pPr>
                <a:spcBef>
                  <a:spcPct val="0"/>
                </a:spcBef>
                <a:buFontTx/>
                <a:buNone/>
              </a:pPr>
              <a:t>2</a:t>
            </a:fld>
            <a:endParaRPr lang="en-US" altLang="zh-CN" sz="1200" dirty="0">
              <a:solidFill>
                <a:srgbClr val="898989"/>
              </a:solidFill>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ctrTitle"/>
          </p:nvPr>
        </p:nvSpPr>
        <p:spPr>
          <a:xfrm>
            <a:off x="-107950" y="2211388"/>
            <a:ext cx="3059113" cy="504825"/>
          </a:xfrm>
        </p:spPr>
        <p:txBody>
          <a:bodyPr/>
          <a:lstStyle/>
          <a:p>
            <a:pPr eaLnBrk="1" hangingPunct="1"/>
            <a:r>
              <a:rPr lang="zh-CN" altLang="en-US" sz="2200"/>
              <a:t>函数参数的传递</a:t>
            </a:r>
          </a:p>
        </p:txBody>
      </p:sp>
      <p:sp>
        <p:nvSpPr>
          <p:cNvPr id="37891" name="TextBox 3"/>
          <p:cNvSpPr txBox="1">
            <a:spLocks noChangeArrowheads="1"/>
          </p:cNvSpPr>
          <p:nvPr/>
        </p:nvSpPr>
        <p:spPr bwMode="auto">
          <a:xfrm>
            <a:off x="2916238" y="52388"/>
            <a:ext cx="283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1800">
                <a:latin typeface="黑体" panose="02010609060101010101" pitchFamily="49" charset="-122"/>
              </a:rPr>
              <a:t>信息科学技术学院</a:t>
            </a:r>
            <a:r>
              <a:rPr lang="en-US" altLang="zh-CN" sz="1800">
                <a:latin typeface="黑体" panose="02010609060101010101" pitchFamily="49" charset="-122"/>
              </a:rPr>
              <a:t>   </a:t>
            </a:r>
            <a:r>
              <a:rPr lang="zh-CN" altLang="en-US" sz="1800">
                <a:latin typeface="黑体" panose="02010609060101010101" pitchFamily="49" charset="-122"/>
              </a:rPr>
              <a:t>郭炜</a:t>
            </a:r>
          </a:p>
        </p:txBody>
      </p:sp>
      <p:sp>
        <p:nvSpPr>
          <p:cNvPr id="37892" name="矩形 6"/>
          <p:cNvSpPr>
            <a:spLocks noChangeArrowheads="1"/>
          </p:cNvSpPr>
          <p:nvPr/>
        </p:nvSpPr>
        <p:spPr bwMode="auto">
          <a:xfrm>
            <a:off x="7905750" y="4649788"/>
            <a:ext cx="1209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1600">
                <a:solidFill>
                  <a:srgbClr val="262626"/>
                </a:solidFill>
                <a:latin typeface="黑体" panose="02010609060101010101" pitchFamily="49" charset="-122"/>
              </a:rPr>
              <a:t>京都金阁寺</a:t>
            </a:r>
            <a:endParaRPr lang="zh-CN" altLang="en-US" sz="1600">
              <a:latin typeface="Arial" panose="020B0604020202020204" pitchFamily="34" charset="0"/>
              <a:ea typeface="宋体" panose="02010600030101010101" pitchFamily="2" charset="-122"/>
            </a:endParaRPr>
          </a:p>
        </p:txBody>
      </p:sp>
      <p:pic>
        <p:nvPicPr>
          <p:cNvPr id="3789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08300" y="484188"/>
            <a:ext cx="6235700"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383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307975" y="-20638"/>
            <a:ext cx="8358188" cy="795338"/>
          </a:xfrm>
        </p:spPr>
        <p:txBody>
          <a:bodyPr/>
          <a:lstStyle/>
          <a:p>
            <a:pPr eaLnBrk="1" hangingPunct="1"/>
            <a:r>
              <a:rPr lang="zh-CN" altLang="en-US" sz="2800"/>
              <a:t>函数参数的传递</a:t>
            </a:r>
          </a:p>
        </p:txBody>
      </p:sp>
      <p:sp>
        <p:nvSpPr>
          <p:cNvPr id="16387" name="内容占位符 2"/>
          <p:cNvSpPr>
            <a:spLocks noGrp="1"/>
          </p:cNvSpPr>
          <p:nvPr>
            <p:ph idx="1"/>
          </p:nvPr>
        </p:nvSpPr>
        <p:spPr>
          <a:xfrm>
            <a:off x="369888" y="627063"/>
            <a:ext cx="8234362" cy="1201737"/>
          </a:xfrm>
        </p:spPr>
        <p:txBody>
          <a:bodyPr/>
          <a:lstStyle/>
          <a:p>
            <a:pPr>
              <a:spcBef>
                <a:spcPct val="50000"/>
              </a:spcBef>
              <a:buFont typeface="Wingdings" panose="05000000000000000000" pitchFamily="2" charset="2"/>
              <a:buChar char="Ø"/>
              <a:defRPr/>
            </a:pPr>
            <a:r>
              <a:rPr lang="zh-CN" altLang="en-US" sz="2000" dirty="0">
                <a:solidFill>
                  <a:srgbClr val="7030A0"/>
                </a:solidFill>
                <a:latin typeface="黑体" panose="02010609060101010101" pitchFamily="49" charset="-122"/>
                <a:cs typeface="Courier New" panose="02070309020205020404" pitchFamily="49" charset="0"/>
              </a:rPr>
              <a:t>函数参数传递方式都是传值，即形参是实际参数的一个拷贝。函数参数也是指针。形参和实参指向同一个地方。对形参赋值（让其指向别处）不会影响实参。</a:t>
            </a:r>
            <a:endParaRPr lang="en-US" altLang="zh-CN" sz="2000" dirty="0">
              <a:solidFill>
                <a:srgbClr val="7030A0"/>
              </a:solidFill>
              <a:latin typeface="黑体" panose="02010609060101010101" pitchFamily="49" charset="-122"/>
              <a:cs typeface="Courier New" panose="02070309020205020404" pitchFamily="49" charset="0"/>
            </a:endParaRP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def Swap(x,y):</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    tmp = x</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    x = y</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    y = tmp</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a = 4</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b = 5</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Swap(a,b)</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print(a,b)	</a:t>
            </a:r>
            <a:r>
              <a:rPr lang="es-ES" altLang="zh-CN" sz="1700" b="1" dirty="0">
                <a:solidFill>
                  <a:srgbClr val="00B050"/>
                </a:solidFill>
                <a:latin typeface="Courier New" panose="02070309020205020404" pitchFamily="49" charset="0"/>
                <a:cs typeface="Courier New" panose="02070309020205020404" pitchFamily="49" charset="0"/>
              </a:rPr>
              <a:t>#&gt;&gt;4, 5</a:t>
            </a:r>
          </a:p>
          <a:p>
            <a:pPr marL="0" indent="0">
              <a:spcBef>
                <a:spcPct val="50000"/>
              </a:spcBef>
              <a:buFont typeface="Arial" panose="020B0604020202020204" pitchFamily="34" charset="0"/>
              <a:buNone/>
              <a:defRPr/>
            </a:pPr>
            <a:endParaRPr lang="en-US" altLang="zh-CN" sz="1700" b="1" dirty="0">
              <a:solidFill>
                <a:schemeClr val="tx1"/>
              </a:solidFill>
              <a:latin typeface="Courier New" panose="02070309020205020404" pitchFamily="49" charset="0"/>
              <a:cs typeface="Courier New" panose="02070309020205020404" pitchFamily="49" charset="0"/>
            </a:endParaRPr>
          </a:p>
        </p:txBody>
      </p:sp>
      <p:sp>
        <p:nvSpPr>
          <p:cNvPr id="3994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1B7C45B5-0A55-43B7-AFDC-668971291960}" type="slidenum">
              <a:rPr lang="zh-CN" altLang="en-US" sz="1200" smtClean="0">
                <a:solidFill>
                  <a:srgbClr val="898989"/>
                </a:solidFill>
              </a:rPr>
              <a:pPr>
                <a:spcBef>
                  <a:spcPct val="0"/>
                </a:spcBef>
                <a:buFontTx/>
                <a:buNone/>
              </a:pPr>
              <a:t>21</a:t>
            </a:fld>
            <a:endParaRPr lang="zh-CN" altLang="en-US" sz="1200">
              <a:solidFill>
                <a:srgbClr val="898989"/>
              </a:solidFill>
            </a:endParaRPr>
          </a:p>
        </p:txBody>
      </p:sp>
      <p:cxnSp>
        <p:nvCxnSpPr>
          <p:cNvPr id="5" name="直接箭头连接符 4"/>
          <p:cNvCxnSpPr/>
          <p:nvPr/>
        </p:nvCxnSpPr>
        <p:spPr>
          <a:xfrm>
            <a:off x="6372225" y="2787650"/>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942" name="文本框 3"/>
          <p:cNvSpPr txBox="1">
            <a:spLocks noChangeArrowheads="1"/>
          </p:cNvSpPr>
          <p:nvPr/>
        </p:nvSpPr>
        <p:spPr bwMode="auto">
          <a:xfrm>
            <a:off x="7596188" y="260191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4</a:t>
            </a:r>
            <a:endParaRPr lang="zh-CN" altLang="en-US" sz="1800">
              <a:latin typeface="Arial" panose="020B0604020202020204" pitchFamily="34" charset="0"/>
            </a:endParaRPr>
          </a:p>
        </p:txBody>
      </p:sp>
      <p:sp>
        <p:nvSpPr>
          <p:cNvPr id="39943" name="文本框 1"/>
          <p:cNvSpPr txBox="1">
            <a:spLocks noChangeArrowheads="1"/>
          </p:cNvSpPr>
          <p:nvPr/>
        </p:nvSpPr>
        <p:spPr bwMode="auto">
          <a:xfrm>
            <a:off x="6016625" y="259080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a</a:t>
            </a:r>
            <a:endParaRPr lang="zh-CN" altLang="en-US" sz="1800">
              <a:latin typeface="Arial" panose="020B0604020202020204" pitchFamily="34" charset="0"/>
            </a:endParaRPr>
          </a:p>
        </p:txBody>
      </p:sp>
      <p:cxnSp>
        <p:nvCxnSpPr>
          <p:cNvPr id="8" name="直接箭头连接符 7"/>
          <p:cNvCxnSpPr/>
          <p:nvPr/>
        </p:nvCxnSpPr>
        <p:spPr>
          <a:xfrm>
            <a:off x="6372225" y="3238500"/>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945" name="文本框 8"/>
          <p:cNvSpPr txBox="1">
            <a:spLocks noChangeArrowheads="1"/>
          </p:cNvSpPr>
          <p:nvPr/>
        </p:nvSpPr>
        <p:spPr bwMode="auto">
          <a:xfrm>
            <a:off x="7596188" y="3054350"/>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5</a:t>
            </a:r>
            <a:endParaRPr lang="zh-CN" altLang="en-US" sz="1800">
              <a:latin typeface="Arial" panose="020B0604020202020204" pitchFamily="34" charset="0"/>
            </a:endParaRPr>
          </a:p>
        </p:txBody>
      </p:sp>
      <p:sp>
        <p:nvSpPr>
          <p:cNvPr id="39946" name="文本框 9"/>
          <p:cNvSpPr txBox="1">
            <a:spLocks noChangeArrowheads="1"/>
          </p:cNvSpPr>
          <p:nvPr/>
        </p:nvSpPr>
        <p:spPr bwMode="auto">
          <a:xfrm>
            <a:off x="6016625" y="304165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b</a:t>
            </a:r>
            <a:endParaRPr lang="zh-CN" altLang="en-US" sz="1800">
              <a:latin typeface="Arial" panose="020B0604020202020204" pitchFamily="34" charset="0"/>
            </a:endParaRPr>
          </a:p>
        </p:txBody>
      </p:sp>
      <p:cxnSp>
        <p:nvCxnSpPr>
          <p:cNvPr id="11" name="直接箭头连接符 10"/>
          <p:cNvCxnSpPr/>
          <p:nvPr/>
        </p:nvCxnSpPr>
        <p:spPr>
          <a:xfrm flipV="1">
            <a:off x="6372225" y="2787650"/>
            <a:ext cx="1295400" cy="12096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948" name="文本框 1"/>
          <p:cNvSpPr txBox="1">
            <a:spLocks noChangeArrowheads="1"/>
          </p:cNvSpPr>
          <p:nvPr/>
        </p:nvSpPr>
        <p:spPr bwMode="auto">
          <a:xfrm>
            <a:off x="6016625" y="3800475"/>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x</a:t>
            </a:r>
            <a:endParaRPr lang="zh-CN" altLang="en-US" sz="1800">
              <a:latin typeface="Arial" panose="020B0604020202020204" pitchFamily="34" charset="0"/>
            </a:endParaRPr>
          </a:p>
        </p:txBody>
      </p:sp>
      <p:cxnSp>
        <p:nvCxnSpPr>
          <p:cNvPr id="14" name="直接箭头连接符 13"/>
          <p:cNvCxnSpPr/>
          <p:nvPr/>
        </p:nvCxnSpPr>
        <p:spPr>
          <a:xfrm flipV="1">
            <a:off x="6372225" y="3238500"/>
            <a:ext cx="1295400" cy="12096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950" name="文本框 15"/>
          <p:cNvSpPr txBox="1">
            <a:spLocks noChangeArrowheads="1"/>
          </p:cNvSpPr>
          <p:nvPr/>
        </p:nvSpPr>
        <p:spPr bwMode="auto">
          <a:xfrm>
            <a:off x="6016625" y="4251325"/>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y</a:t>
            </a:r>
            <a:endParaRPr lang="zh-CN" altLang="en-US" sz="1800">
              <a:latin typeface="Arial" panose="020B0604020202020204" pitchFamily="34" charset="0"/>
            </a:endParaRPr>
          </a:p>
        </p:txBody>
      </p:sp>
      <p:sp>
        <p:nvSpPr>
          <p:cNvPr id="39951" name="文本框 3"/>
          <p:cNvSpPr txBox="1">
            <a:spLocks noChangeArrowheads="1"/>
          </p:cNvSpPr>
          <p:nvPr/>
        </p:nvSpPr>
        <p:spPr bwMode="auto">
          <a:xfrm>
            <a:off x="6083300" y="2071688"/>
            <a:ext cx="216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ea typeface="宋体" panose="02010600030101010101" pitchFamily="2" charset="-122"/>
              </a:rPr>
              <a:t>tmp = x </a:t>
            </a:r>
            <a:r>
              <a:rPr lang="zh-CN" altLang="en-US" sz="1800">
                <a:latin typeface="Arial" panose="020B0604020202020204" pitchFamily="34" charset="0"/>
                <a:ea typeface="宋体" panose="02010600030101010101" pitchFamily="2" charset="-122"/>
              </a:rPr>
              <a:t>刚执行完</a:t>
            </a:r>
          </a:p>
        </p:txBody>
      </p:sp>
      <p:sp>
        <p:nvSpPr>
          <p:cNvPr id="39952" name="文本框 19"/>
          <p:cNvSpPr txBox="1">
            <a:spLocks noChangeArrowheads="1"/>
          </p:cNvSpPr>
          <p:nvPr/>
        </p:nvSpPr>
        <p:spPr bwMode="auto">
          <a:xfrm>
            <a:off x="8280400" y="3725863"/>
            <a:ext cx="636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ea typeface="宋体" panose="02010600030101010101" pitchFamily="2" charset="-122"/>
              </a:rPr>
              <a:t>tmp</a:t>
            </a:r>
            <a:endParaRPr lang="zh-CN" altLang="en-US" sz="1800">
              <a:latin typeface="Arial" panose="020B0604020202020204" pitchFamily="34" charset="0"/>
              <a:ea typeface="宋体" panose="02010600030101010101" pitchFamily="2" charset="-122"/>
            </a:endParaRPr>
          </a:p>
        </p:txBody>
      </p:sp>
      <p:cxnSp>
        <p:nvCxnSpPr>
          <p:cNvPr id="21" name="直接箭头连接符 20"/>
          <p:cNvCxnSpPr>
            <a:endCxn id="39942" idx="3"/>
          </p:cNvCxnSpPr>
          <p:nvPr/>
        </p:nvCxnSpPr>
        <p:spPr>
          <a:xfrm flipH="1" flipV="1">
            <a:off x="7908925" y="2787650"/>
            <a:ext cx="695325" cy="105568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228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307975" y="-20638"/>
            <a:ext cx="8358188" cy="795338"/>
          </a:xfrm>
        </p:spPr>
        <p:txBody>
          <a:bodyPr/>
          <a:lstStyle/>
          <a:p>
            <a:pPr eaLnBrk="1" hangingPunct="1"/>
            <a:r>
              <a:rPr lang="zh-CN" altLang="en-US" sz="2800"/>
              <a:t>函数参数的传递</a:t>
            </a:r>
          </a:p>
        </p:txBody>
      </p:sp>
      <p:sp>
        <p:nvSpPr>
          <p:cNvPr id="16387" name="内容占位符 2"/>
          <p:cNvSpPr>
            <a:spLocks noGrp="1"/>
          </p:cNvSpPr>
          <p:nvPr>
            <p:ph idx="1"/>
          </p:nvPr>
        </p:nvSpPr>
        <p:spPr>
          <a:xfrm>
            <a:off x="369888" y="627063"/>
            <a:ext cx="8234362" cy="1201737"/>
          </a:xfrm>
        </p:spPr>
        <p:txBody>
          <a:bodyPr/>
          <a:lstStyle/>
          <a:p>
            <a:pPr>
              <a:spcBef>
                <a:spcPct val="50000"/>
              </a:spcBef>
              <a:buFont typeface="Wingdings" panose="05000000000000000000" pitchFamily="2" charset="2"/>
              <a:buChar char="Ø"/>
              <a:defRPr/>
            </a:pPr>
            <a:r>
              <a:rPr lang="zh-CN" altLang="en-US" sz="2000" dirty="0">
                <a:solidFill>
                  <a:srgbClr val="7030A0"/>
                </a:solidFill>
                <a:latin typeface="黑体" panose="02010609060101010101" pitchFamily="49" charset="-122"/>
                <a:cs typeface="Courier New" panose="02070309020205020404" pitchFamily="49" charset="0"/>
              </a:rPr>
              <a:t>函数参数传递方式都是传值，即形参是实际参数的一个拷贝。函数参数也是指针。形参和实参指向同一个地方。对形参赋值（让其指向别处）不会影响实参。</a:t>
            </a:r>
            <a:endParaRPr lang="en-US" altLang="zh-CN" sz="2000" dirty="0">
              <a:solidFill>
                <a:srgbClr val="7030A0"/>
              </a:solidFill>
              <a:latin typeface="黑体" panose="02010609060101010101" pitchFamily="49" charset="-122"/>
              <a:cs typeface="Courier New" panose="02070309020205020404" pitchFamily="49" charset="0"/>
            </a:endParaRP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def Swap(x,y):</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    tmp = x</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    x = y</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    y = tmp</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a = 4</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b = 5</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Swap(a,b)</a:t>
            </a:r>
          </a:p>
          <a:p>
            <a:pPr marL="0" indent="0">
              <a:spcBef>
                <a:spcPct val="50000"/>
              </a:spcBef>
              <a:buFont typeface="Arial" panose="020B0604020202020204" pitchFamily="34" charset="0"/>
              <a:buNone/>
              <a:defRPr/>
            </a:pPr>
            <a:r>
              <a:rPr lang="es-ES" altLang="zh-CN" sz="1700" b="1" dirty="0">
                <a:solidFill>
                  <a:schemeClr val="tx1"/>
                </a:solidFill>
                <a:latin typeface="Courier New" panose="02070309020205020404" pitchFamily="49" charset="0"/>
                <a:cs typeface="Courier New" panose="02070309020205020404" pitchFamily="49" charset="0"/>
              </a:rPr>
              <a:t>print(a,b)	</a:t>
            </a:r>
            <a:r>
              <a:rPr lang="es-ES" altLang="zh-CN" sz="1700" b="1" dirty="0">
                <a:solidFill>
                  <a:srgbClr val="00B050"/>
                </a:solidFill>
                <a:latin typeface="Courier New" panose="02070309020205020404" pitchFamily="49" charset="0"/>
                <a:cs typeface="Courier New" panose="02070309020205020404" pitchFamily="49" charset="0"/>
              </a:rPr>
              <a:t>#&gt;&gt;4, 5</a:t>
            </a:r>
          </a:p>
          <a:p>
            <a:pPr marL="0" indent="0">
              <a:spcBef>
                <a:spcPct val="50000"/>
              </a:spcBef>
              <a:buFont typeface="Arial" panose="020B0604020202020204" pitchFamily="34" charset="0"/>
              <a:buNone/>
              <a:defRPr/>
            </a:pPr>
            <a:endParaRPr lang="en-US" altLang="zh-CN" sz="1700" b="1" dirty="0">
              <a:solidFill>
                <a:schemeClr val="tx1"/>
              </a:solidFill>
              <a:latin typeface="Courier New" panose="02070309020205020404" pitchFamily="49" charset="0"/>
              <a:cs typeface="Courier New" panose="02070309020205020404" pitchFamily="49" charset="0"/>
            </a:endParaRPr>
          </a:p>
        </p:txBody>
      </p:sp>
      <p:sp>
        <p:nvSpPr>
          <p:cNvPr id="4198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7146668-302D-44C5-9142-A2EE7E3ABD85}" type="slidenum">
              <a:rPr lang="zh-CN" altLang="en-US" sz="1200" smtClean="0">
                <a:solidFill>
                  <a:srgbClr val="898989"/>
                </a:solidFill>
              </a:rPr>
              <a:pPr>
                <a:spcBef>
                  <a:spcPct val="0"/>
                </a:spcBef>
                <a:buFontTx/>
                <a:buNone/>
              </a:pPr>
              <a:t>22</a:t>
            </a:fld>
            <a:endParaRPr lang="zh-CN" altLang="en-US" sz="1200">
              <a:solidFill>
                <a:srgbClr val="898989"/>
              </a:solidFill>
            </a:endParaRPr>
          </a:p>
        </p:txBody>
      </p:sp>
      <p:cxnSp>
        <p:nvCxnSpPr>
          <p:cNvPr id="5" name="直接箭头连接符 4"/>
          <p:cNvCxnSpPr/>
          <p:nvPr/>
        </p:nvCxnSpPr>
        <p:spPr>
          <a:xfrm>
            <a:off x="6372225" y="2787650"/>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1990" name="文本框 3"/>
          <p:cNvSpPr txBox="1">
            <a:spLocks noChangeArrowheads="1"/>
          </p:cNvSpPr>
          <p:nvPr/>
        </p:nvSpPr>
        <p:spPr bwMode="auto">
          <a:xfrm>
            <a:off x="7596188" y="260191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4</a:t>
            </a:r>
            <a:endParaRPr lang="zh-CN" altLang="en-US" sz="1800">
              <a:latin typeface="Arial" panose="020B0604020202020204" pitchFamily="34" charset="0"/>
            </a:endParaRPr>
          </a:p>
        </p:txBody>
      </p:sp>
      <p:sp>
        <p:nvSpPr>
          <p:cNvPr id="41991" name="文本框 1"/>
          <p:cNvSpPr txBox="1">
            <a:spLocks noChangeArrowheads="1"/>
          </p:cNvSpPr>
          <p:nvPr/>
        </p:nvSpPr>
        <p:spPr bwMode="auto">
          <a:xfrm>
            <a:off x="6016625" y="259080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a</a:t>
            </a:r>
            <a:endParaRPr lang="zh-CN" altLang="en-US" sz="1800">
              <a:latin typeface="Arial" panose="020B0604020202020204" pitchFamily="34" charset="0"/>
            </a:endParaRPr>
          </a:p>
        </p:txBody>
      </p:sp>
      <p:cxnSp>
        <p:nvCxnSpPr>
          <p:cNvPr id="8" name="直接箭头连接符 7"/>
          <p:cNvCxnSpPr/>
          <p:nvPr/>
        </p:nvCxnSpPr>
        <p:spPr>
          <a:xfrm>
            <a:off x="6372225" y="3238500"/>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1993" name="文本框 8"/>
          <p:cNvSpPr txBox="1">
            <a:spLocks noChangeArrowheads="1"/>
          </p:cNvSpPr>
          <p:nvPr/>
        </p:nvSpPr>
        <p:spPr bwMode="auto">
          <a:xfrm>
            <a:off x="7596188" y="3054350"/>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5</a:t>
            </a:r>
            <a:endParaRPr lang="zh-CN" altLang="en-US" sz="1800">
              <a:latin typeface="Arial" panose="020B0604020202020204" pitchFamily="34" charset="0"/>
            </a:endParaRPr>
          </a:p>
        </p:txBody>
      </p:sp>
      <p:sp>
        <p:nvSpPr>
          <p:cNvPr id="41994" name="文本框 9"/>
          <p:cNvSpPr txBox="1">
            <a:spLocks noChangeArrowheads="1"/>
          </p:cNvSpPr>
          <p:nvPr/>
        </p:nvSpPr>
        <p:spPr bwMode="auto">
          <a:xfrm>
            <a:off x="6016625" y="304165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b</a:t>
            </a:r>
            <a:endParaRPr lang="zh-CN" altLang="en-US" sz="1800">
              <a:latin typeface="Arial" panose="020B0604020202020204" pitchFamily="34" charset="0"/>
            </a:endParaRPr>
          </a:p>
        </p:txBody>
      </p:sp>
      <p:cxnSp>
        <p:nvCxnSpPr>
          <p:cNvPr id="11" name="直接箭头连接符 10"/>
          <p:cNvCxnSpPr/>
          <p:nvPr/>
        </p:nvCxnSpPr>
        <p:spPr>
          <a:xfrm flipV="1">
            <a:off x="6372225" y="3265488"/>
            <a:ext cx="1209675" cy="73183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1996" name="文本框 1"/>
          <p:cNvSpPr txBox="1">
            <a:spLocks noChangeArrowheads="1"/>
          </p:cNvSpPr>
          <p:nvPr/>
        </p:nvSpPr>
        <p:spPr bwMode="auto">
          <a:xfrm>
            <a:off x="6016625" y="3800475"/>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x</a:t>
            </a:r>
            <a:endParaRPr lang="zh-CN" altLang="en-US" sz="1800">
              <a:latin typeface="Arial" panose="020B0604020202020204" pitchFamily="34" charset="0"/>
            </a:endParaRPr>
          </a:p>
        </p:txBody>
      </p:sp>
      <p:cxnSp>
        <p:nvCxnSpPr>
          <p:cNvPr id="14" name="直接箭头连接符 13"/>
          <p:cNvCxnSpPr>
            <a:endCxn id="41990" idx="1"/>
          </p:cNvCxnSpPr>
          <p:nvPr/>
        </p:nvCxnSpPr>
        <p:spPr>
          <a:xfrm flipV="1">
            <a:off x="6372225" y="2787650"/>
            <a:ext cx="1223963" cy="166052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1998" name="文本框 15"/>
          <p:cNvSpPr txBox="1">
            <a:spLocks noChangeArrowheads="1"/>
          </p:cNvSpPr>
          <p:nvPr/>
        </p:nvSpPr>
        <p:spPr bwMode="auto">
          <a:xfrm>
            <a:off x="6016625" y="4251325"/>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y</a:t>
            </a:r>
            <a:endParaRPr lang="zh-CN" altLang="en-US" sz="1800">
              <a:latin typeface="Arial" panose="020B0604020202020204" pitchFamily="34" charset="0"/>
            </a:endParaRPr>
          </a:p>
        </p:txBody>
      </p:sp>
      <p:sp>
        <p:nvSpPr>
          <p:cNvPr id="41999" name="文本框 3"/>
          <p:cNvSpPr txBox="1">
            <a:spLocks noChangeArrowheads="1"/>
          </p:cNvSpPr>
          <p:nvPr/>
        </p:nvSpPr>
        <p:spPr bwMode="auto">
          <a:xfrm>
            <a:off x="6083300" y="2071688"/>
            <a:ext cx="1873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ea typeface="宋体" panose="02010600030101010101" pitchFamily="2" charset="-122"/>
              </a:rPr>
              <a:t>y = tmp </a:t>
            </a:r>
            <a:r>
              <a:rPr lang="zh-CN" altLang="en-US" sz="1800">
                <a:latin typeface="Arial" panose="020B0604020202020204" pitchFamily="34" charset="0"/>
                <a:ea typeface="宋体" panose="02010600030101010101" pitchFamily="2" charset="-122"/>
              </a:rPr>
              <a:t>执行后</a:t>
            </a:r>
          </a:p>
        </p:txBody>
      </p:sp>
      <p:sp>
        <p:nvSpPr>
          <p:cNvPr id="42000" name="文本框 17"/>
          <p:cNvSpPr txBox="1">
            <a:spLocks noChangeArrowheads="1"/>
          </p:cNvSpPr>
          <p:nvPr/>
        </p:nvSpPr>
        <p:spPr bwMode="auto">
          <a:xfrm>
            <a:off x="8280400" y="3725863"/>
            <a:ext cx="636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ea typeface="宋体" panose="02010600030101010101" pitchFamily="2" charset="-122"/>
              </a:rPr>
              <a:t>tmp</a:t>
            </a:r>
            <a:endParaRPr lang="zh-CN" altLang="en-US" sz="1800">
              <a:latin typeface="Arial" panose="020B0604020202020204" pitchFamily="34" charset="0"/>
              <a:ea typeface="宋体" panose="02010600030101010101" pitchFamily="2" charset="-122"/>
            </a:endParaRPr>
          </a:p>
        </p:txBody>
      </p:sp>
      <p:cxnSp>
        <p:nvCxnSpPr>
          <p:cNvPr id="19" name="直接箭头连接符 18"/>
          <p:cNvCxnSpPr/>
          <p:nvPr/>
        </p:nvCxnSpPr>
        <p:spPr>
          <a:xfrm flipH="1" flipV="1">
            <a:off x="7908925" y="2787650"/>
            <a:ext cx="695325" cy="105568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985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334963" y="19050"/>
            <a:ext cx="8358187" cy="795338"/>
          </a:xfrm>
        </p:spPr>
        <p:txBody>
          <a:bodyPr/>
          <a:lstStyle/>
          <a:p>
            <a:pPr eaLnBrk="1" hangingPunct="1"/>
            <a:r>
              <a:rPr lang="zh-CN" altLang="en-US" sz="2800"/>
              <a:t>函数参数的传递</a:t>
            </a:r>
          </a:p>
        </p:txBody>
      </p:sp>
      <p:sp>
        <p:nvSpPr>
          <p:cNvPr id="44035" name="内容占位符 2"/>
          <p:cNvSpPr>
            <a:spLocks noGrp="1"/>
          </p:cNvSpPr>
          <p:nvPr>
            <p:ph idx="1"/>
          </p:nvPr>
        </p:nvSpPr>
        <p:spPr>
          <a:xfrm>
            <a:off x="352425" y="771525"/>
            <a:ext cx="7704138" cy="1873250"/>
          </a:xfrm>
        </p:spPr>
        <p:txBody>
          <a:bodyPr/>
          <a:lstStyle/>
          <a:p>
            <a:pPr>
              <a:spcBef>
                <a:spcPct val="50000"/>
              </a:spcBef>
              <a:buFont typeface="Wingdings" panose="05000000000000000000" pitchFamily="2" charset="2"/>
              <a:buChar char="Ø"/>
            </a:pPr>
            <a:r>
              <a:rPr lang="zh-CN" altLang="en-US" sz="2000">
                <a:solidFill>
                  <a:srgbClr val="7030A0"/>
                </a:solidFill>
                <a:latin typeface="黑体" panose="02010609060101010101" pitchFamily="49" charset="-122"/>
                <a:cs typeface="Courier New" panose="02070309020205020404" pitchFamily="49" charset="0"/>
              </a:rPr>
              <a:t>但是如果函数执行过程中，改变了形参所指向的地方的内容，则实参所指向的地方内容也会被改变。</a:t>
            </a:r>
            <a:endParaRPr lang="en-US" altLang="zh-CN" sz="2000">
              <a:solidFill>
                <a:srgbClr val="7030A0"/>
              </a:solidFill>
              <a:latin typeface="黑体" panose="02010609060101010101" pitchFamily="49" charset="-122"/>
              <a:cs typeface="Courier New" panose="02070309020205020404" pitchFamily="49" charset="0"/>
            </a:endParaRPr>
          </a:p>
          <a:p>
            <a:pPr>
              <a:spcBef>
                <a:spcPct val="50000"/>
              </a:spcBef>
              <a:buFont typeface="Arial" panose="020B0604020202020204" pitchFamily="34" charset="0"/>
              <a:buNone/>
            </a:pPr>
            <a:r>
              <a:rPr lang="es-ES" altLang="zh-CN" sz="1700" b="1">
                <a:solidFill>
                  <a:schemeClr val="tx1"/>
                </a:solidFill>
                <a:latin typeface="Courier New" panose="02070309020205020404" pitchFamily="49" charset="0"/>
                <a:cs typeface="Courier New" panose="02070309020205020404" pitchFamily="49" charset="0"/>
              </a:rPr>
              <a:t>def Swap(x,y):</a:t>
            </a:r>
          </a:p>
          <a:p>
            <a:pPr>
              <a:spcBef>
                <a:spcPct val="50000"/>
              </a:spcBef>
              <a:buFont typeface="Arial" panose="020B0604020202020204" pitchFamily="34" charset="0"/>
              <a:buNone/>
            </a:pPr>
            <a:r>
              <a:rPr lang="es-ES" altLang="zh-CN" sz="1700" b="1">
                <a:solidFill>
                  <a:schemeClr val="tx1"/>
                </a:solidFill>
                <a:latin typeface="Courier New" panose="02070309020205020404" pitchFamily="49" charset="0"/>
                <a:cs typeface="Courier New" panose="02070309020205020404" pitchFamily="49" charset="0"/>
              </a:rPr>
              <a:t>    tmp = x[0]</a:t>
            </a:r>
          </a:p>
          <a:p>
            <a:pPr>
              <a:spcBef>
                <a:spcPct val="50000"/>
              </a:spcBef>
              <a:buFont typeface="Arial" panose="020B0604020202020204" pitchFamily="34" charset="0"/>
              <a:buNone/>
            </a:pPr>
            <a:r>
              <a:rPr lang="es-ES" altLang="zh-CN" sz="1700" b="1">
                <a:solidFill>
                  <a:schemeClr val="tx1"/>
                </a:solidFill>
                <a:latin typeface="Courier New" panose="02070309020205020404" pitchFamily="49" charset="0"/>
                <a:cs typeface="Courier New" panose="02070309020205020404" pitchFamily="49" charset="0"/>
              </a:rPr>
              <a:t>    x[0] = y[0]   </a:t>
            </a:r>
            <a:r>
              <a:rPr lang="es-ES" altLang="zh-CN" sz="1700">
                <a:solidFill>
                  <a:srgbClr val="00B050"/>
                </a:solidFill>
                <a:latin typeface="Courier New" panose="02070309020205020404" pitchFamily="49" charset="0"/>
                <a:cs typeface="Courier New" panose="02070309020205020404" pitchFamily="49" charset="0"/>
              </a:rPr>
              <a:t>#</a:t>
            </a:r>
            <a:r>
              <a:rPr lang="zh-CN" altLang="en-US" sz="1700">
                <a:solidFill>
                  <a:srgbClr val="00B050"/>
                </a:solidFill>
                <a:latin typeface="Courier New" panose="02070309020205020404" pitchFamily="49" charset="0"/>
                <a:cs typeface="Courier New" panose="02070309020205020404" pitchFamily="49" charset="0"/>
              </a:rPr>
              <a:t>若</a:t>
            </a:r>
            <a:r>
              <a:rPr lang="en-US" altLang="zh-CN" sz="1700">
                <a:solidFill>
                  <a:srgbClr val="00B050"/>
                </a:solidFill>
                <a:latin typeface="Courier New" panose="02070309020205020404" pitchFamily="49" charset="0"/>
                <a:cs typeface="Courier New" panose="02070309020205020404" pitchFamily="49" charset="0"/>
              </a:rPr>
              <a:t>x,y</a:t>
            </a:r>
            <a:r>
              <a:rPr lang="zh-CN" altLang="en-US" sz="1700">
                <a:solidFill>
                  <a:srgbClr val="00B050"/>
                </a:solidFill>
                <a:latin typeface="Courier New" panose="02070309020205020404" pitchFamily="49" charset="0"/>
                <a:cs typeface="Courier New" panose="02070309020205020404" pitchFamily="49" charset="0"/>
              </a:rPr>
              <a:t>是列表，则</a:t>
            </a:r>
            <a:r>
              <a:rPr lang="es-ES" altLang="zh-CN" sz="1700">
                <a:solidFill>
                  <a:srgbClr val="00B050"/>
                </a:solidFill>
                <a:latin typeface="Courier New" panose="02070309020205020404" pitchFamily="49" charset="0"/>
                <a:cs typeface="Courier New" panose="02070309020205020404" pitchFamily="49" charset="0"/>
              </a:rPr>
              <a:t>x[0],y[0],tmp</a:t>
            </a:r>
            <a:r>
              <a:rPr lang="zh-CN" altLang="en-US" sz="1700">
                <a:solidFill>
                  <a:srgbClr val="00B050"/>
                </a:solidFill>
                <a:latin typeface="Courier New" panose="02070309020205020404" pitchFamily="49" charset="0"/>
                <a:cs typeface="Courier New" panose="02070309020205020404" pitchFamily="49" charset="0"/>
              </a:rPr>
              <a:t>都是指针</a:t>
            </a:r>
            <a:endParaRPr lang="es-ES" altLang="zh-CN" sz="1700">
              <a:solidFill>
                <a:srgbClr val="00B050"/>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r>
              <a:rPr lang="es-ES" altLang="zh-CN" sz="1700" b="1">
                <a:solidFill>
                  <a:schemeClr val="tx1"/>
                </a:solidFill>
                <a:latin typeface="Courier New" panose="02070309020205020404" pitchFamily="49" charset="0"/>
                <a:cs typeface="Courier New" panose="02070309020205020404" pitchFamily="49" charset="0"/>
              </a:rPr>
              <a:t>    y[0] = tmp</a:t>
            </a:r>
          </a:p>
          <a:p>
            <a:pPr>
              <a:spcBef>
                <a:spcPct val="50000"/>
              </a:spcBef>
              <a:buFont typeface="Arial" panose="020B0604020202020204" pitchFamily="34" charset="0"/>
              <a:buNone/>
            </a:pPr>
            <a:endParaRPr lang="es-ES" altLang="zh-CN" sz="1700" b="1">
              <a:solidFill>
                <a:schemeClr val="tx1"/>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r>
              <a:rPr lang="es-ES" altLang="zh-CN" sz="1700" b="1">
                <a:solidFill>
                  <a:schemeClr val="tx1"/>
                </a:solidFill>
                <a:latin typeface="Courier New" panose="02070309020205020404" pitchFamily="49" charset="0"/>
                <a:cs typeface="Courier New" panose="02070309020205020404" pitchFamily="49" charset="0"/>
              </a:rPr>
              <a:t>a = [4,5]	</a:t>
            </a:r>
          </a:p>
          <a:p>
            <a:pPr>
              <a:spcBef>
                <a:spcPct val="50000"/>
              </a:spcBef>
              <a:buFont typeface="Arial" panose="020B0604020202020204" pitchFamily="34" charset="0"/>
              <a:buNone/>
            </a:pPr>
            <a:r>
              <a:rPr lang="es-ES" altLang="zh-CN" sz="1700" b="1">
                <a:solidFill>
                  <a:schemeClr val="tx1"/>
                </a:solidFill>
                <a:latin typeface="Courier New" panose="02070309020205020404" pitchFamily="49" charset="0"/>
                <a:cs typeface="Courier New" panose="02070309020205020404" pitchFamily="49" charset="0"/>
              </a:rPr>
              <a:t>b = [6,7]</a:t>
            </a:r>
          </a:p>
          <a:p>
            <a:pPr>
              <a:spcBef>
                <a:spcPct val="50000"/>
              </a:spcBef>
              <a:buFont typeface="Arial" panose="020B0604020202020204" pitchFamily="34" charset="0"/>
              <a:buNone/>
            </a:pPr>
            <a:r>
              <a:rPr lang="es-ES" altLang="zh-CN" sz="1700" b="1">
                <a:solidFill>
                  <a:schemeClr val="tx1"/>
                </a:solidFill>
                <a:latin typeface="Courier New" panose="02070309020205020404" pitchFamily="49" charset="0"/>
                <a:cs typeface="Courier New" panose="02070309020205020404" pitchFamily="49" charset="0"/>
              </a:rPr>
              <a:t>Swap(a,b)  </a:t>
            </a:r>
            <a:r>
              <a:rPr lang="es-ES" altLang="zh-CN" sz="1700">
                <a:solidFill>
                  <a:srgbClr val="00B050"/>
                </a:solidFill>
                <a:latin typeface="Courier New" panose="02070309020205020404" pitchFamily="49" charset="0"/>
                <a:cs typeface="Courier New" panose="02070309020205020404" pitchFamily="49" charset="0"/>
              </a:rPr>
              <a:t> #</a:t>
            </a:r>
            <a:r>
              <a:rPr lang="zh-CN" altLang="en-US" sz="1700">
                <a:solidFill>
                  <a:srgbClr val="00B050"/>
                </a:solidFill>
                <a:latin typeface="Courier New" panose="02070309020205020404" pitchFamily="49" charset="0"/>
                <a:cs typeface="Courier New" panose="02070309020205020404" pitchFamily="49" charset="0"/>
              </a:rPr>
              <a:t>进入函数后，</a:t>
            </a:r>
            <a:r>
              <a:rPr lang="en-US" altLang="zh-CN" sz="1700">
                <a:solidFill>
                  <a:srgbClr val="00B050"/>
                </a:solidFill>
                <a:latin typeface="Courier New" panose="02070309020205020404" pitchFamily="49" charset="0"/>
                <a:cs typeface="Courier New" panose="02070309020205020404" pitchFamily="49" charset="0"/>
              </a:rPr>
              <a:t>x</a:t>
            </a:r>
            <a:r>
              <a:rPr lang="zh-CN" altLang="en-US" sz="1700">
                <a:solidFill>
                  <a:srgbClr val="00B050"/>
                </a:solidFill>
                <a:latin typeface="Courier New" panose="02070309020205020404" pitchFamily="49" charset="0"/>
                <a:cs typeface="Courier New" panose="02070309020205020404" pitchFamily="49" charset="0"/>
              </a:rPr>
              <a:t>和</a:t>
            </a:r>
            <a:r>
              <a:rPr lang="en-US" altLang="zh-CN" sz="1700">
                <a:solidFill>
                  <a:srgbClr val="00B050"/>
                </a:solidFill>
                <a:latin typeface="Courier New" panose="02070309020205020404" pitchFamily="49" charset="0"/>
                <a:cs typeface="Courier New" panose="02070309020205020404" pitchFamily="49" charset="0"/>
              </a:rPr>
              <a:t>a</a:t>
            </a:r>
            <a:r>
              <a:rPr lang="zh-CN" altLang="en-US" sz="1700">
                <a:solidFill>
                  <a:srgbClr val="00B050"/>
                </a:solidFill>
                <a:latin typeface="Courier New" panose="02070309020205020404" pitchFamily="49" charset="0"/>
                <a:cs typeface="Courier New" panose="02070309020205020404" pitchFamily="49" charset="0"/>
              </a:rPr>
              <a:t>指向相同地方，</a:t>
            </a:r>
            <a:r>
              <a:rPr lang="en-US" altLang="zh-CN" sz="1700">
                <a:solidFill>
                  <a:srgbClr val="00B050"/>
                </a:solidFill>
                <a:latin typeface="Courier New" panose="02070309020205020404" pitchFamily="49" charset="0"/>
                <a:cs typeface="Courier New" panose="02070309020205020404" pitchFamily="49" charset="0"/>
              </a:rPr>
              <a:t>y</a:t>
            </a:r>
            <a:r>
              <a:rPr lang="zh-CN" altLang="en-US" sz="1700">
                <a:solidFill>
                  <a:srgbClr val="00B050"/>
                </a:solidFill>
                <a:latin typeface="Courier New" panose="02070309020205020404" pitchFamily="49" charset="0"/>
                <a:cs typeface="Courier New" panose="02070309020205020404" pitchFamily="49" charset="0"/>
              </a:rPr>
              <a:t>和</a:t>
            </a:r>
            <a:r>
              <a:rPr lang="en-US" altLang="zh-CN" sz="1700">
                <a:solidFill>
                  <a:srgbClr val="00B050"/>
                </a:solidFill>
                <a:latin typeface="Courier New" panose="02070309020205020404" pitchFamily="49" charset="0"/>
                <a:cs typeface="Courier New" panose="02070309020205020404" pitchFamily="49" charset="0"/>
              </a:rPr>
              <a:t>b</a:t>
            </a:r>
            <a:r>
              <a:rPr lang="zh-CN" altLang="en-US" sz="1700">
                <a:solidFill>
                  <a:srgbClr val="00B050"/>
                </a:solidFill>
                <a:latin typeface="Courier New" panose="02070309020205020404" pitchFamily="49" charset="0"/>
                <a:cs typeface="Courier New" panose="02070309020205020404" pitchFamily="49" charset="0"/>
              </a:rPr>
              <a:t>指向相同地方</a:t>
            </a:r>
            <a:endParaRPr lang="es-ES" altLang="zh-CN" sz="1700">
              <a:solidFill>
                <a:srgbClr val="00B050"/>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r>
              <a:rPr lang="es-ES" altLang="zh-CN" sz="1700" b="1">
                <a:solidFill>
                  <a:schemeClr val="tx1"/>
                </a:solidFill>
                <a:latin typeface="Courier New" panose="02070309020205020404" pitchFamily="49" charset="0"/>
                <a:cs typeface="Courier New" panose="02070309020205020404" pitchFamily="49" charset="0"/>
              </a:rPr>
              <a:t>print(a,b)	</a:t>
            </a:r>
            <a:r>
              <a:rPr lang="es-ES" altLang="zh-CN" sz="1700" b="1">
                <a:solidFill>
                  <a:srgbClr val="00B050"/>
                </a:solidFill>
                <a:latin typeface="Courier New" panose="02070309020205020404" pitchFamily="49" charset="0"/>
                <a:cs typeface="Courier New" panose="02070309020205020404" pitchFamily="49" charset="0"/>
              </a:rPr>
              <a:t>#&gt;&gt;[6, 5] [4, 7]</a:t>
            </a:r>
            <a:endParaRPr lang="en-US" altLang="zh-CN" sz="1700" b="1">
              <a:solidFill>
                <a:srgbClr val="00B050"/>
              </a:solidFill>
              <a:latin typeface="Courier New" panose="02070309020205020404" pitchFamily="49" charset="0"/>
              <a:cs typeface="Courier New" panose="02070309020205020404" pitchFamily="49" charset="0"/>
            </a:endParaRPr>
          </a:p>
          <a:p>
            <a:pPr>
              <a:spcBef>
                <a:spcPct val="50000"/>
              </a:spcBef>
              <a:buFont typeface="Arial" panose="020B0604020202020204" pitchFamily="34" charset="0"/>
              <a:buNone/>
            </a:pPr>
            <a:endParaRPr lang="en-US" altLang="zh-CN" sz="1700" b="1">
              <a:solidFill>
                <a:schemeClr val="tx1"/>
              </a:solidFill>
              <a:latin typeface="Courier New" panose="02070309020205020404" pitchFamily="49" charset="0"/>
              <a:cs typeface="Courier New" panose="02070309020205020404" pitchFamily="49" charset="0"/>
            </a:endParaRPr>
          </a:p>
        </p:txBody>
      </p:sp>
      <p:sp>
        <p:nvSpPr>
          <p:cNvPr id="4403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605C87EC-0987-4D9B-A8B5-00A90DEDD430}" type="slidenum">
              <a:rPr lang="zh-CN" altLang="en-US" sz="1200" smtClean="0">
                <a:solidFill>
                  <a:srgbClr val="898989"/>
                </a:solidFill>
              </a:rPr>
              <a:pPr>
                <a:spcBef>
                  <a:spcPct val="0"/>
                </a:spcBef>
                <a:buFontTx/>
                <a:buNone/>
              </a:pPr>
              <a:t>23</a:t>
            </a:fld>
            <a:endParaRPr lang="zh-CN" altLang="en-US" sz="1200">
              <a:solidFill>
                <a:srgbClr val="898989"/>
              </a:solidFill>
            </a:endParaRPr>
          </a:p>
        </p:txBody>
      </p:sp>
    </p:spTree>
    <p:extLst>
      <p:ext uri="{BB962C8B-B14F-4D97-AF65-F5344CB8AC3E}">
        <p14:creationId xmlns:p14="http://schemas.microsoft.com/office/powerpoint/2010/main" val="2334731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334963" y="19050"/>
            <a:ext cx="8358187" cy="795338"/>
          </a:xfrm>
        </p:spPr>
        <p:txBody>
          <a:bodyPr/>
          <a:lstStyle/>
          <a:p>
            <a:pPr eaLnBrk="1" hangingPunct="1"/>
            <a:r>
              <a:rPr lang="zh-CN" altLang="en-US" sz="2800"/>
              <a:t>函数参数的传递</a:t>
            </a:r>
          </a:p>
        </p:txBody>
      </p:sp>
      <p:sp>
        <p:nvSpPr>
          <p:cNvPr id="46083" name="内容占位符 2"/>
          <p:cNvSpPr>
            <a:spLocks noGrp="1"/>
          </p:cNvSpPr>
          <p:nvPr>
            <p:ph idx="1"/>
          </p:nvPr>
        </p:nvSpPr>
        <p:spPr>
          <a:xfrm>
            <a:off x="661988" y="1071563"/>
            <a:ext cx="3333750" cy="576262"/>
          </a:xfrm>
        </p:spPr>
        <p:txBody>
          <a:bodyPr/>
          <a:lstStyle/>
          <a:p>
            <a:pPr marL="0" indent="0">
              <a:spcBef>
                <a:spcPct val="50000"/>
              </a:spcBef>
              <a:buFont typeface="Arial" panose="020B0604020202020204" pitchFamily="34" charset="0"/>
              <a:buNone/>
            </a:pPr>
            <a:r>
              <a:rPr lang="zh-CN" altLang="en-US" sz="2000">
                <a:solidFill>
                  <a:schemeClr val="tx1"/>
                </a:solidFill>
                <a:latin typeface="黑体" panose="02010609060101010101" pitchFamily="49" charset="-122"/>
                <a:cs typeface="Courier New" panose="02070309020205020404" pitchFamily="49" charset="0"/>
              </a:rPr>
              <a:t>进入</a:t>
            </a:r>
            <a:r>
              <a:rPr lang="en-US" altLang="zh-CN" sz="2000">
                <a:solidFill>
                  <a:schemeClr val="tx1"/>
                </a:solidFill>
                <a:latin typeface="黑体" panose="02010609060101010101" pitchFamily="49" charset="-122"/>
                <a:cs typeface="Courier New" panose="02070309020205020404" pitchFamily="49" charset="0"/>
              </a:rPr>
              <a:t>Swap</a:t>
            </a:r>
            <a:r>
              <a:rPr lang="zh-CN" altLang="en-US" sz="2000">
                <a:solidFill>
                  <a:schemeClr val="tx1"/>
                </a:solidFill>
                <a:latin typeface="黑体" panose="02010609060101010101" pitchFamily="49" charset="-122"/>
                <a:cs typeface="Courier New" panose="02070309020205020404" pitchFamily="49" charset="0"/>
              </a:rPr>
              <a:t>函数执行完</a:t>
            </a:r>
            <a:endParaRPr lang="en-US" altLang="zh-CN" sz="2000">
              <a:solidFill>
                <a:schemeClr val="tx1"/>
              </a:solidFill>
              <a:latin typeface="黑体" panose="02010609060101010101" pitchFamily="49" charset="-122"/>
              <a:cs typeface="Courier New" panose="02070309020205020404" pitchFamily="49" charset="0"/>
            </a:endParaRPr>
          </a:p>
          <a:p>
            <a:pPr marL="0" indent="0">
              <a:spcBef>
                <a:spcPct val="50000"/>
              </a:spcBef>
              <a:buFont typeface="Arial" panose="020B0604020202020204" pitchFamily="34" charset="0"/>
              <a:buNone/>
            </a:pPr>
            <a:r>
              <a:rPr lang="es-ES" altLang="zh-CN" sz="2000" b="1">
                <a:solidFill>
                  <a:schemeClr val="tx1"/>
                </a:solidFill>
                <a:latin typeface="Courier New" panose="02070309020205020404" pitchFamily="49" charset="0"/>
                <a:cs typeface="Courier New" panose="02070309020205020404" pitchFamily="49" charset="0"/>
              </a:rPr>
              <a:t> tmp = x[0] </a:t>
            </a:r>
            <a:r>
              <a:rPr lang="zh-CN" altLang="en-US" sz="2000" b="1">
                <a:solidFill>
                  <a:schemeClr val="tx1"/>
                </a:solidFill>
                <a:latin typeface="Courier New" panose="02070309020205020404" pitchFamily="49" charset="0"/>
                <a:cs typeface="Courier New" panose="02070309020205020404" pitchFamily="49" charset="0"/>
              </a:rPr>
              <a:t>时</a:t>
            </a:r>
            <a:endParaRPr lang="en-US" altLang="zh-CN" sz="2000">
              <a:solidFill>
                <a:schemeClr val="tx1"/>
              </a:solidFill>
              <a:latin typeface="黑体" panose="02010609060101010101" pitchFamily="49" charset="-122"/>
              <a:cs typeface="Courier New" panose="02070309020205020404" pitchFamily="49" charset="0"/>
            </a:endParaRPr>
          </a:p>
        </p:txBody>
      </p:sp>
      <p:sp>
        <p:nvSpPr>
          <p:cNvPr id="4608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85216EB3-B54A-44E5-BDBD-683C30B4F55F}" type="slidenum">
              <a:rPr lang="zh-CN" altLang="en-US" sz="1200" smtClean="0">
                <a:solidFill>
                  <a:srgbClr val="898989"/>
                </a:solidFill>
              </a:rPr>
              <a:pPr>
                <a:spcBef>
                  <a:spcPct val="0"/>
                </a:spcBef>
                <a:buFontTx/>
                <a:buNone/>
              </a:pPr>
              <a:t>24</a:t>
            </a:fld>
            <a:endParaRPr lang="zh-CN" altLang="en-US" sz="1200">
              <a:solidFill>
                <a:srgbClr val="898989"/>
              </a:solidFill>
            </a:endParaRPr>
          </a:p>
        </p:txBody>
      </p:sp>
      <p:cxnSp>
        <p:nvCxnSpPr>
          <p:cNvPr id="5" name="直接箭头连接符 4"/>
          <p:cNvCxnSpPr/>
          <p:nvPr/>
        </p:nvCxnSpPr>
        <p:spPr>
          <a:xfrm>
            <a:off x="1116013" y="2306638"/>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6086" name="文本框 3"/>
          <p:cNvSpPr txBox="1">
            <a:spLocks noChangeArrowheads="1"/>
          </p:cNvSpPr>
          <p:nvPr/>
        </p:nvSpPr>
        <p:spPr bwMode="auto">
          <a:xfrm>
            <a:off x="703263" y="2122488"/>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a</a:t>
            </a:r>
            <a:endParaRPr lang="zh-CN" altLang="en-US" sz="1800">
              <a:latin typeface="Arial" panose="020B0604020202020204" pitchFamily="34" charset="0"/>
            </a:endParaRPr>
          </a:p>
        </p:txBody>
      </p:sp>
      <p:sp>
        <p:nvSpPr>
          <p:cNvPr id="46087" name="矩形 1"/>
          <p:cNvSpPr>
            <a:spLocks noChangeArrowheads="1"/>
          </p:cNvSpPr>
          <p:nvPr/>
        </p:nvSpPr>
        <p:spPr bwMode="auto">
          <a:xfrm>
            <a:off x="2446338" y="2122488"/>
            <a:ext cx="873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 ]</a:t>
            </a:r>
          </a:p>
        </p:txBody>
      </p:sp>
      <p:cxnSp>
        <p:nvCxnSpPr>
          <p:cNvPr id="8" name="直接箭头连接符 7"/>
          <p:cNvCxnSpPr/>
          <p:nvPr/>
        </p:nvCxnSpPr>
        <p:spPr>
          <a:xfrm>
            <a:off x="1116013" y="3736975"/>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6089" name="文本框 8"/>
          <p:cNvSpPr txBox="1">
            <a:spLocks noChangeArrowheads="1"/>
          </p:cNvSpPr>
          <p:nvPr/>
        </p:nvSpPr>
        <p:spPr bwMode="auto">
          <a:xfrm>
            <a:off x="703263" y="3551238"/>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b</a:t>
            </a:r>
            <a:endParaRPr lang="zh-CN" altLang="en-US" sz="1800">
              <a:latin typeface="Arial" panose="020B0604020202020204" pitchFamily="34" charset="0"/>
            </a:endParaRPr>
          </a:p>
        </p:txBody>
      </p:sp>
      <p:sp>
        <p:nvSpPr>
          <p:cNvPr id="46090" name="矩形 9"/>
          <p:cNvSpPr>
            <a:spLocks noChangeArrowheads="1"/>
          </p:cNvSpPr>
          <p:nvPr/>
        </p:nvSpPr>
        <p:spPr bwMode="auto">
          <a:xfrm>
            <a:off x="2446338" y="3551238"/>
            <a:ext cx="873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 ]</a:t>
            </a:r>
          </a:p>
        </p:txBody>
      </p:sp>
      <p:sp>
        <p:nvSpPr>
          <p:cNvPr id="46091" name="矩形 9"/>
          <p:cNvSpPr>
            <a:spLocks noChangeArrowheads="1"/>
          </p:cNvSpPr>
          <p:nvPr/>
        </p:nvSpPr>
        <p:spPr bwMode="auto">
          <a:xfrm>
            <a:off x="2459038" y="2886075"/>
            <a:ext cx="1287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4 5 6 7</a:t>
            </a:r>
          </a:p>
        </p:txBody>
      </p:sp>
      <p:cxnSp>
        <p:nvCxnSpPr>
          <p:cNvPr id="12" name="直接箭头连接符 11"/>
          <p:cNvCxnSpPr/>
          <p:nvPr/>
        </p:nvCxnSpPr>
        <p:spPr>
          <a:xfrm>
            <a:off x="2746375" y="2306638"/>
            <a:ext cx="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035300" y="2292350"/>
            <a:ext cx="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2746375" y="3148013"/>
            <a:ext cx="573088" cy="5873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035300" y="3148013"/>
            <a:ext cx="528638" cy="5873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116013" y="2306638"/>
            <a:ext cx="129540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6097" name="文本框 3"/>
          <p:cNvSpPr txBox="1">
            <a:spLocks noChangeArrowheads="1"/>
          </p:cNvSpPr>
          <p:nvPr/>
        </p:nvSpPr>
        <p:spPr bwMode="auto">
          <a:xfrm>
            <a:off x="703263" y="2659063"/>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x</a:t>
            </a:r>
            <a:endParaRPr lang="zh-CN" altLang="en-US" sz="1800">
              <a:latin typeface="Arial" panose="020B0604020202020204" pitchFamily="34" charset="0"/>
            </a:endParaRPr>
          </a:p>
        </p:txBody>
      </p:sp>
      <p:cxnSp>
        <p:nvCxnSpPr>
          <p:cNvPr id="25" name="直接箭头连接符 24"/>
          <p:cNvCxnSpPr/>
          <p:nvPr/>
        </p:nvCxnSpPr>
        <p:spPr>
          <a:xfrm flipV="1">
            <a:off x="1116013" y="3735388"/>
            <a:ext cx="1295400" cy="4984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6099" name="文本框 3"/>
          <p:cNvSpPr txBox="1">
            <a:spLocks noChangeArrowheads="1"/>
          </p:cNvSpPr>
          <p:nvPr/>
        </p:nvSpPr>
        <p:spPr bwMode="auto">
          <a:xfrm>
            <a:off x="703263" y="4049713"/>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y</a:t>
            </a:r>
            <a:endParaRPr lang="zh-CN" altLang="en-US" sz="1800">
              <a:latin typeface="Arial" panose="020B0604020202020204" pitchFamily="34" charset="0"/>
            </a:endParaRPr>
          </a:p>
        </p:txBody>
      </p:sp>
      <p:cxnSp>
        <p:nvCxnSpPr>
          <p:cNvPr id="33" name="直接箭头连接符 32"/>
          <p:cNvCxnSpPr/>
          <p:nvPr/>
        </p:nvCxnSpPr>
        <p:spPr>
          <a:xfrm>
            <a:off x="5564188" y="2292350"/>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6101" name="文本框 3"/>
          <p:cNvSpPr txBox="1">
            <a:spLocks noChangeArrowheads="1"/>
          </p:cNvSpPr>
          <p:nvPr/>
        </p:nvSpPr>
        <p:spPr bwMode="auto">
          <a:xfrm>
            <a:off x="5151438" y="2108200"/>
            <a:ext cx="354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a</a:t>
            </a:r>
            <a:endParaRPr lang="zh-CN" altLang="en-US" sz="1800">
              <a:latin typeface="Arial" panose="020B0604020202020204" pitchFamily="34" charset="0"/>
            </a:endParaRPr>
          </a:p>
        </p:txBody>
      </p:sp>
      <p:sp>
        <p:nvSpPr>
          <p:cNvPr id="46102" name="矩形 1"/>
          <p:cNvSpPr>
            <a:spLocks noChangeArrowheads="1"/>
          </p:cNvSpPr>
          <p:nvPr/>
        </p:nvSpPr>
        <p:spPr bwMode="auto">
          <a:xfrm>
            <a:off x="6894513" y="2108200"/>
            <a:ext cx="874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 ]</a:t>
            </a:r>
          </a:p>
        </p:txBody>
      </p:sp>
      <p:cxnSp>
        <p:nvCxnSpPr>
          <p:cNvPr id="36" name="直接箭头连接符 35"/>
          <p:cNvCxnSpPr/>
          <p:nvPr/>
        </p:nvCxnSpPr>
        <p:spPr>
          <a:xfrm>
            <a:off x="5564188" y="3722688"/>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6104" name="文本框 36"/>
          <p:cNvSpPr txBox="1">
            <a:spLocks noChangeArrowheads="1"/>
          </p:cNvSpPr>
          <p:nvPr/>
        </p:nvSpPr>
        <p:spPr bwMode="auto">
          <a:xfrm>
            <a:off x="5151438" y="3536950"/>
            <a:ext cx="354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b</a:t>
            </a:r>
            <a:endParaRPr lang="zh-CN" altLang="en-US" sz="1800">
              <a:latin typeface="Arial" panose="020B0604020202020204" pitchFamily="34" charset="0"/>
            </a:endParaRPr>
          </a:p>
        </p:txBody>
      </p:sp>
      <p:sp>
        <p:nvSpPr>
          <p:cNvPr id="46105" name="矩形 37"/>
          <p:cNvSpPr>
            <a:spLocks noChangeArrowheads="1"/>
          </p:cNvSpPr>
          <p:nvPr/>
        </p:nvSpPr>
        <p:spPr bwMode="auto">
          <a:xfrm>
            <a:off x="6894513" y="3536950"/>
            <a:ext cx="874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 ]</a:t>
            </a:r>
          </a:p>
        </p:txBody>
      </p:sp>
      <p:sp>
        <p:nvSpPr>
          <p:cNvPr id="46106" name="矩形 9"/>
          <p:cNvSpPr>
            <a:spLocks noChangeArrowheads="1"/>
          </p:cNvSpPr>
          <p:nvPr/>
        </p:nvSpPr>
        <p:spPr bwMode="auto">
          <a:xfrm>
            <a:off x="6907213" y="2871788"/>
            <a:ext cx="1287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cs typeface="Courier New" panose="02070309020205020404" pitchFamily="49" charset="0"/>
              </a:rPr>
              <a:t> 4 5 6 7</a:t>
            </a:r>
          </a:p>
        </p:txBody>
      </p:sp>
      <p:cxnSp>
        <p:nvCxnSpPr>
          <p:cNvPr id="40" name="直接箭头连接符 39"/>
          <p:cNvCxnSpPr/>
          <p:nvPr/>
        </p:nvCxnSpPr>
        <p:spPr>
          <a:xfrm>
            <a:off x="7194550" y="2292350"/>
            <a:ext cx="554038" cy="63976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7470775" y="2278063"/>
            <a:ext cx="12700" cy="65405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7194550" y="3148013"/>
            <a:ext cx="0" cy="57308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7483475" y="3133725"/>
            <a:ext cx="528638" cy="5873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5564188" y="2292350"/>
            <a:ext cx="1295400" cy="5365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6112" name="文本框 3"/>
          <p:cNvSpPr txBox="1">
            <a:spLocks noChangeArrowheads="1"/>
          </p:cNvSpPr>
          <p:nvPr/>
        </p:nvSpPr>
        <p:spPr bwMode="auto">
          <a:xfrm>
            <a:off x="5151438" y="2644775"/>
            <a:ext cx="354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x</a:t>
            </a:r>
            <a:endParaRPr lang="zh-CN" altLang="en-US" sz="1800">
              <a:latin typeface="Arial" panose="020B0604020202020204" pitchFamily="34" charset="0"/>
            </a:endParaRPr>
          </a:p>
        </p:txBody>
      </p:sp>
      <p:cxnSp>
        <p:nvCxnSpPr>
          <p:cNvPr id="46" name="直接箭头连接符 45"/>
          <p:cNvCxnSpPr/>
          <p:nvPr/>
        </p:nvCxnSpPr>
        <p:spPr>
          <a:xfrm flipV="1">
            <a:off x="5564188" y="3721100"/>
            <a:ext cx="1295400" cy="49688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6114" name="文本框 3"/>
          <p:cNvSpPr txBox="1">
            <a:spLocks noChangeArrowheads="1"/>
          </p:cNvSpPr>
          <p:nvPr/>
        </p:nvSpPr>
        <p:spPr bwMode="auto">
          <a:xfrm>
            <a:off x="5151438" y="4033838"/>
            <a:ext cx="354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y</a:t>
            </a:r>
            <a:endParaRPr lang="zh-CN" altLang="en-US" sz="1800">
              <a:latin typeface="Arial" panose="020B0604020202020204" pitchFamily="34" charset="0"/>
            </a:endParaRPr>
          </a:p>
        </p:txBody>
      </p:sp>
      <p:sp>
        <p:nvSpPr>
          <p:cNvPr id="46115" name="内容占位符 2"/>
          <p:cNvSpPr txBox="1">
            <a:spLocks/>
          </p:cNvSpPr>
          <p:nvPr/>
        </p:nvSpPr>
        <p:spPr bwMode="auto">
          <a:xfrm>
            <a:off x="5076825" y="1036638"/>
            <a:ext cx="3333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2000">
                <a:latin typeface="黑体" panose="02010609060101010101" pitchFamily="49" charset="-122"/>
                <a:cs typeface="Courier New" panose="02070309020205020404" pitchFamily="49" charset="0"/>
              </a:rPr>
              <a:t>Swap</a:t>
            </a:r>
            <a:r>
              <a:rPr lang="zh-CN" altLang="en-US" sz="2000">
                <a:latin typeface="黑体" panose="02010609060101010101" pitchFamily="49" charset="-122"/>
                <a:cs typeface="Courier New" panose="02070309020205020404" pitchFamily="49" charset="0"/>
              </a:rPr>
              <a:t>函数执行完时：</a:t>
            </a:r>
            <a:endParaRPr lang="en-US" altLang="zh-CN" sz="2000">
              <a:latin typeface="黑体" panose="02010609060101010101" pitchFamily="49" charset="-122"/>
              <a:cs typeface="Courier New" panose="02070309020205020404" pitchFamily="49" charset="0"/>
            </a:endParaRPr>
          </a:p>
        </p:txBody>
      </p:sp>
      <p:sp>
        <p:nvSpPr>
          <p:cNvPr id="46116" name="文本框 1"/>
          <p:cNvSpPr txBox="1">
            <a:spLocks noChangeArrowheads="1"/>
          </p:cNvSpPr>
          <p:nvPr/>
        </p:nvSpPr>
        <p:spPr bwMode="auto">
          <a:xfrm>
            <a:off x="5132388" y="3121025"/>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ea typeface="宋体" panose="02010600030101010101" pitchFamily="2" charset="-122"/>
              </a:rPr>
              <a:t>tmp</a:t>
            </a:r>
            <a:endParaRPr lang="zh-CN" altLang="en-US" sz="1800">
              <a:latin typeface="Arial" panose="020B0604020202020204" pitchFamily="34" charset="0"/>
              <a:ea typeface="宋体" panose="02010600030101010101" pitchFamily="2" charset="-122"/>
            </a:endParaRPr>
          </a:p>
        </p:txBody>
      </p:sp>
      <p:cxnSp>
        <p:nvCxnSpPr>
          <p:cNvPr id="37" name="直接箭头连接符 36"/>
          <p:cNvCxnSpPr>
            <a:stCxn id="46116" idx="3"/>
          </p:cNvCxnSpPr>
          <p:nvPr/>
        </p:nvCxnSpPr>
        <p:spPr>
          <a:xfrm flipV="1">
            <a:off x="5700713" y="3043238"/>
            <a:ext cx="1298575" cy="26352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6118" name="文本框 38"/>
          <p:cNvSpPr txBox="1">
            <a:spLocks noChangeArrowheads="1"/>
          </p:cNvSpPr>
          <p:nvPr/>
        </p:nvSpPr>
        <p:spPr bwMode="auto">
          <a:xfrm>
            <a:off x="661988" y="3043238"/>
            <a:ext cx="56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ea typeface="宋体" panose="02010600030101010101" pitchFamily="2" charset="-122"/>
              </a:rPr>
              <a:t>tmp</a:t>
            </a:r>
            <a:endParaRPr lang="zh-CN" altLang="en-US" sz="1800">
              <a:latin typeface="Arial" panose="020B0604020202020204" pitchFamily="34" charset="0"/>
              <a:ea typeface="宋体" panose="02010600030101010101" pitchFamily="2" charset="-122"/>
            </a:endParaRPr>
          </a:p>
        </p:txBody>
      </p:sp>
      <p:cxnSp>
        <p:nvCxnSpPr>
          <p:cNvPr id="45" name="直接箭头连接符 44"/>
          <p:cNvCxnSpPr/>
          <p:nvPr/>
        </p:nvCxnSpPr>
        <p:spPr>
          <a:xfrm flipV="1">
            <a:off x="1252538" y="3048000"/>
            <a:ext cx="1298575" cy="26352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486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ctrTitle"/>
          </p:nvPr>
        </p:nvSpPr>
        <p:spPr>
          <a:xfrm>
            <a:off x="-36513" y="2427288"/>
            <a:ext cx="2952751" cy="504825"/>
          </a:xfrm>
        </p:spPr>
        <p:txBody>
          <a:bodyPr/>
          <a:lstStyle/>
          <a:p>
            <a:pPr eaLnBrk="1" hangingPunct="1"/>
            <a:r>
              <a:rPr lang="en-US" altLang="zh-CN" sz="2500" dirty="0"/>
              <a:t>Python</a:t>
            </a:r>
            <a:r>
              <a:rPr lang="zh-CN" altLang="en-US" sz="2500" dirty="0"/>
              <a:t>中的函数</a:t>
            </a:r>
          </a:p>
        </p:txBody>
      </p:sp>
      <p:sp>
        <p:nvSpPr>
          <p:cNvPr id="9219" name="TextBox 3"/>
          <p:cNvSpPr txBox="1">
            <a:spLocks noChangeArrowheads="1"/>
          </p:cNvSpPr>
          <p:nvPr/>
        </p:nvSpPr>
        <p:spPr bwMode="auto">
          <a:xfrm>
            <a:off x="2916238" y="52388"/>
            <a:ext cx="203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spcBef>
                <a:spcPct val="0"/>
              </a:spcBef>
              <a:buFontTx/>
              <a:buNone/>
            </a:pPr>
            <a:r>
              <a:rPr lang="zh-CN" altLang="en-US" sz="1800" dirty="0">
                <a:solidFill>
                  <a:srgbClr val="000000"/>
                </a:solidFill>
                <a:latin typeface="黑体" panose="02010609060101010101" pitchFamily="49" charset="-122"/>
                <a:ea typeface="黑体" panose="02010609060101010101" pitchFamily="49" charset="-122"/>
              </a:rPr>
              <a:t>信息科学技术学院</a:t>
            </a:r>
          </a:p>
        </p:txBody>
      </p:sp>
      <p:sp>
        <p:nvSpPr>
          <p:cNvPr id="7" name="标题 1"/>
          <p:cNvSpPr txBox="1">
            <a:spLocks/>
          </p:cNvSpPr>
          <p:nvPr/>
        </p:nvSpPr>
        <p:spPr bwMode="auto">
          <a:xfrm>
            <a:off x="6372200" y="4587974"/>
            <a:ext cx="2952751"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ea typeface="黑体" pitchFamily="2" charset="-122"/>
              </a:defRPr>
            </a:lvl2pPr>
            <a:lvl3pPr algn="ctr" rtl="0" eaLnBrk="0" fontAlgn="base" hangingPunct="0">
              <a:spcBef>
                <a:spcPct val="0"/>
              </a:spcBef>
              <a:spcAft>
                <a:spcPct val="0"/>
              </a:spcAft>
              <a:defRPr sz="4400">
                <a:solidFill>
                  <a:schemeClr val="tx1"/>
                </a:solidFill>
                <a:latin typeface="Arial" charset="0"/>
                <a:ea typeface="黑体" pitchFamily="2" charset="-122"/>
              </a:defRPr>
            </a:lvl3pPr>
            <a:lvl4pPr algn="ctr" rtl="0" eaLnBrk="0" fontAlgn="base" hangingPunct="0">
              <a:spcBef>
                <a:spcPct val="0"/>
              </a:spcBef>
              <a:spcAft>
                <a:spcPct val="0"/>
              </a:spcAft>
              <a:defRPr sz="4400">
                <a:solidFill>
                  <a:schemeClr val="tx1"/>
                </a:solidFill>
                <a:latin typeface="Arial" charset="0"/>
                <a:ea typeface="黑体" pitchFamily="2" charset="-122"/>
              </a:defRPr>
            </a:lvl4pPr>
            <a:lvl5pPr algn="ctr" rtl="0" eaLnBrk="0" fontAlgn="base" hangingPunct="0">
              <a:spcBef>
                <a:spcPct val="0"/>
              </a:spcBef>
              <a:spcAft>
                <a:spcPct val="0"/>
              </a:spcAft>
              <a:defRPr sz="4400">
                <a:solidFill>
                  <a:schemeClr val="tx1"/>
                </a:solidFill>
                <a:latin typeface="Arial" charset="0"/>
                <a:ea typeface="黑体" pitchFamily="2" charset="-122"/>
              </a:defRPr>
            </a:lvl5pPr>
            <a:lvl6pPr marL="457200" algn="ctr" rtl="0" fontAlgn="base">
              <a:spcBef>
                <a:spcPct val="0"/>
              </a:spcBef>
              <a:spcAft>
                <a:spcPct val="0"/>
              </a:spcAft>
              <a:defRPr sz="4400">
                <a:solidFill>
                  <a:schemeClr val="tx1"/>
                </a:solidFill>
                <a:latin typeface="Arial" charset="0"/>
                <a:ea typeface="黑体" pitchFamily="2" charset="-122"/>
              </a:defRPr>
            </a:lvl6pPr>
            <a:lvl7pPr marL="914400" algn="ctr" rtl="0" fontAlgn="base">
              <a:spcBef>
                <a:spcPct val="0"/>
              </a:spcBef>
              <a:spcAft>
                <a:spcPct val="0"/>
              </a:spcAft>
              <a:defRPr sz="4400">
                <a:solidFill>
                  <a:schemeClr val="tx1"/>
                </a:solidFill>
                <a:latin typeface="Arial" charset="0"/>
                <a:ea typeface="黑体" pitchFamily="2" charset="-122"/>
              </a:defRPr>
            </a:lvl7pPr>
            <a:lvl8pPr marL="1371600" algn="ctr" rtl="0" fontAlgn="base">
              <a:spcBef>
                <a:spcPct val="0"/>
              </a:spcBef>
              <a:spcAft>
                <a:spcPct val="0"/>
              </a:spcAft>
              <a:defRPr sz="4400">
                <a:solidFill>
                  <a:schemeClr val="tx1"/>
                </a:solidFill>
                <a:latin typeface="Arial" charset="0"/>
                <a:ea typeface="黑体" pitchFamily="2" charset="-122"/>
              </a:defRPr>
            </a:lvl8pPr>
            <a:lvl9pPr marL="1828800" algn="ctr" rtl="0" fontAlgn="base">
              <a:spcBef>
                <a:spcPct val="0"/>
              </a:spcBef>
              <a:spcAft>
                <a:spcPct val="0"/>
              </a:spcAft>
              <a:defRPr sz="4400">
                <a:solidFill>
                  <a:schemeClr val="tx1"/>
                </a:solidFill>
                <a:latin typeface="Arial" charset="0"/>
                <a:ea typeface="黑体" pitchFamily="2" charset="-122"/>
              </a:defRPr>
            </a:lvl9pPr>
          </a:lstStyle>
          <a:p>
            <a:pPr eaLnBrk="1" hangingPunct="1"/>
            <a:r>
              <a:rPr lang="zh-CN" altLang="en-US" sz="2000" dirty="0">
                <a:solidFill>
                  <a:schemeClr val="tx1"/>
                </a:solidFill>
              </a:rPr>
              <a:t>内蒙古浑善达克沙地</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5816" y="483518"/>
            <a:ext cx="6196924" cy="4104456"/>
          </a:xfrm>
          <a:prstGeom prst="rect">
            <a:avLst/>
          </a:prstGeom>
        </p:spPr>
      </p:pic>
    </p:spTree>
    <p:extLst>
      <p:ext uri="{BB962C8B-B14F-4D97-AF65-F5344CB8AC3E}">
        <p14:creationId xmlns:p14="http://schemas.microsoft.com/office/powerpoint/2010/main" val="4163619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en-US" altLang="zh-CN" sz="2800" dirty="0">
                <a:solidFill>
                  <a:schemeClr val="tx2"/>
                </a:solidFill>
                <a:latin typeface="+mj-lt"/>
                <a:ea typeface="+mj-ea"/>
                <a:cs typeface="+mj-cs"/>
              </a:rPr>
              <a:t>global</a:t>
            </a:r>
            <a:r>
              <a:rPr lang="zh-CN" altLang="en-US" sz="2800" dirty="0">
                <a:solidFill>
                  <a:schemeClr val="tx2"/>
                </a:solidFill>
                <a:latin typeface="+mj-lt"/>
                <a:ea typeface="+mj-ea"/>
                <a:cs typeface="+mj-cs"/>
              </a:rPr>
              <a:t>变量和</a:t>
            </a:r>
            <a:r>
              <a:rPr lang="en-US" altLang="zh-CN" sz="2800" dirty="0">
                <a:solidFill>
                  <a:schemeClr val="tx2"/>
                </a:solidFill>
                <a:latin typeface="+mj-lt"/>
                <a:ea typeface="+mj-ea"/>
                <a:cs typeface="+mj-cs"/>
              </a:rPr>
              <a:t>nonlocal</a:t>
            </a:r>
            <a:r>
              <a:rPr lang="zh-CN" altLang="en-US" sz="2800" dirty="0">
                <a:solidFill>
                  <a:schemeClr val="tx2"/>
                </a:solidFill>
                <a:latin typeface="+mj-lt"/>
                <a:ea typeface="+mj-ea"/>
                <a:cs typeface="+mj-cs"/>
              </a:rPr>
              <a:t>变量</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buFont typeface="Wingdings" panose="05000000000000000000" pitchFamily="2" charset="2"/>
              <a:buChar char="Ø"/>
            </a:pPr>
            <a:r>
              <a:rPr lang="en-US" altLang="zh-CN" sz="1800" dirty="0">
                <a:solidFill>
                  <a:srgbClr val="7030A0"/>
                </a:solidFill>
              </a:rPr>
              <a:t>'global'</a:t>
            </a:r>
            <a:r>
              <a:rPr lang="zh-CN" altLang="en-US" sz="1800" dirty="0">
                <a:solidFill>
                  <a:srgbClr val="7030A0"/>
                </a:solidFill>
              </a:rPr>
              <a:t>关键字用于声明变量是在所有函数外部定义的变量。</a:t>
            </a:r>
            <a:r>
              <a:rPr lang="en-US" altLang="zh-CN" sz="1800" dirty="0">
                <a:solidFill>
                  <a:srgbClr val="7030A0"/>
                </a:solidFill>
              </a:rPr>
              <a:t>'nonlocal'</a:t>
            </a:r>
            <a:r>
              <a:rPr lang="zh-CN" altLang="en-US" sz="1800" dirty="0">
                <a:solidFill>
                  <a:srgbClr val="7030A0"/>
                </a:solidFill>
              </a:rPr>
              <a:t>变量用于声明变量是在函数的外围函数定义的变量</a:t>
            </a:r>
            <a:r>
              <a:rPr lang="zh-CN" altLang="en-US" sz="1800" dirty="0"/>
              <a:t>：</a:t>
            </a:r>
            <a:endParaRPr lang="en-US" altLang="zh-CN" sz="1800" dirty="0"/>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k1,k2 = 1,2</a:t>
            </a:r>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def f():</a:t>
            </a:r>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    n1,n2 = 10,20</a:t>
            </a:r>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    def g():</a:t>
            </a:r>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        nonlocal n1</a:t>
            </a:r>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        global k1</a:t>
            </a:r>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        k1 *= 10</a:t>
            </a:r>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        n1 *= 10</a:t>
            </a:r>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        print(k2, n2)  </a:t>
            </a:r>
            <a:r>
              <a:rPr lang="pt-BR"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#&gt;&gt;2 20</a:t>
            </a:r>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    g()</a:t>
            </a:r>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    print(k1, n1)	 </a:t>
            </a:r>
            <a:r>
              <a:rPr lang="pt-BR"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#&gt;&gt;10 100</a:t>
            </a:r>
          </a:p>
          <a:p>
            <a:pPr marL="0" indent="0">
              <a:buNone/>
            </a:pPr>
            <a:r>
              <a:rPr lang="pt-BR" altLang="zh-CN" sz="1600" b="1" dirty="0">
                <a:latin typeface="Courier New" panose="02070309020205020404" pitchFamily="49" charset="0"/>
                <a:ea typeface="黑体" panose="02010609060101010101" pitchFamily="49" charset="-122"/>
                <a:cs typeface="Courier New" panose="02070309020205020404" pitchFamily="49" charset="0"/>
              </a:rPr>
              <a:t>f()</a:t>
            </a:r>
          </a:p>
          <a:p>
            <a:pPr marL="0" indent="0">
              <a:buNone/>
            </a:pPr>
            <a:endParaRPr lang="pt-BR" altLang="zh-CN" sz="1600" b="1" dirty="0">
              <a:latin typeface="Courier New" panose="02070309020205020404" pitchFamily="49" charset="0"/>
              <a:ea typeface="黑体" panose="02010609060101010101" pitchFamily="49" charset="-122"/>
              <a:cs typeface="Courier New" panose="02070309020205020404" pitchFamily="49" charset="0"/>
            </a:endParaRPr>
          </a:p>
          <a:p>
            <a:pPr marL="0" indent="0">
              <a:buNone/>
            </a:pP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p>
            <a:pPr marL="0" indent="0">
              <a:buNone/>
            </a:pPr>
            <a:endParaRPr lang="zh-CN" altLang="zh-CN" sz="1600" b="1"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2631965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高阶函数</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436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buFont typeface="Wingdings" panose="05000000000000000000" pitchFamily="2" charset="2"/>
              <a:buChar char="Ø"/>
            </a:pPr>
            <a:r>
              <a:rPr lang="zh-CN" altLang="en-US" sz="2000" dirty="0">
                <a:solidFill>
                  <a:srgbClr val="7030A0"/>
                </a:solidFill>
              </a:rPr>
              <a:t>函数可以赋值给变量，也可以作为函数的参数和返回值。如果一个函数能接收函数作为参数，或其返回值是函数，这样的函数就称为高阶函数。</a:t>
            </a:r>
            <a:endParaRPr lang="en-US" altLang="zh-CN" sz="2000" dirty="0">
              <a:solidFill>
                <a:srgbClr val="7030A0"/>
              </a:solidFill>
            </a:endParaRP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def square(x):</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x * x</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def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inc</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(x):</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x + 1</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def combine(</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f,g,x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f(g(x))</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print(combine(</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square,inc</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4))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#&gt;&gt;25</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print(combine(</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inc,square</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4))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#&gt;&gt;17</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def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combineFunctions</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f,g</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return lambda x: f(g(x))</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combineFunctions</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square,inc</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)(4))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#&gt;&gt;25</a:t>
            </a:r>
            <a:endParaRPr lang="zh-CN"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3492878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闭包</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469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buFont typeface="Wingdings" panose="05000000000000000000" pitchFamily="2" charset="2"/>
              <a:buChar char="Ø"/>
            </a:pPr>
            <a:r>
              <a:rPr lang="zh-CN" altLang="en-US" sz="2000" dirty="0">
                <a:solidFill>
                  <a:srgbClr val="7030A0"/>
                </a:solidFill>
              </a:rPr>
              <a:t>闭包： 带自由变量的函数</a:t>
            </a:r>
            <a:endParaRPr lang="en-US" altLang="zh-CN" sz="2000" dirty="0">
              <a:solidFill>
                <a:srgbClr val="7030A0"/>
              </a:solidFill>
            </a:endParaRPr>
          </a:p>
          <a:p>
            <a:pPr marL="0" indent="0">
              <a:buNone/>
            </a:pP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func</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(x):</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g(y):</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nonlocal</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x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有了此行，才能在</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中对</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x</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赋值</a:t>
            </a:r>
          </a:p>
          <a:p>
            <a:pPr marL="0" indent="0">
              <a:buNone/>
            </a:pPr>
            <a:r>
              <a:rPr lang="zh-CN" altLang="en-US"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x += 1</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x+y</a:t>
            </a: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g</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f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func</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(10)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#f</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是一个闭包，其自由变量</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x</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初值是</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10</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print(f(4))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#&gt;&gt;15</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print(f(5))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#&gt;&gt;17</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g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func</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(20)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是一个闭包，其自由变量</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x</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初值是</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20</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print(g(4))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#&gt;&gt;25</a:t>
            </a:r>
          </a:p>
          <a:p>
            <a:pPr marL="0" indent="0">
              <a:buNone/>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print(g(5))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#&gt;&gt;27</a:t>
            </a:r>
          </a:p>
          <a:p>
            <a:pPr marL="0" indent="0">
              <a:buNone/>
            </a:pPr>
            <a:endParaRPr lang="zh-CN" altLang="zh-CN" sz="1800" b="1"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2405441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函数参数的默认值</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2702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buFont typeface="Wingdings" panose="05000000000000000000" pitchFamily="2" charset="2"/>
              <a:buChar char="Ø"/>
            </a:pPr>
            <a:r>
              <a:rPr lang="zh-CN" altLang="en-US" sz="2000" dirty="0">
                <a:solidFill>
                  <a:srgbClr val="7030A0"/>
                </a:solidFill>
              </a:rPr>
              <a:t>函数允许有些参数有默认值，即调用的时候如果不给出这些参数，这些参数的值就自动取默认值。</a:t>
            </a:r>
            <a:endParaRPr lang="en-US" altLang="zh-CN" sz="2000" dirty="0">
              <a:solidFill>
                <a:srgbClr val="7030A0"/>
              </a:solidFill>
            </a:endParaRPr>
          </a:p>
          <a:p>
            <a:pPr marL="0" indent="0">
              <a:buNone/>
            </a:pPr>
            <a:endParaRPr lang="es-E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a:buNone/>
            </a:pPr>
            <a:r>
              <a:rPr lang="es-ES" altLang="zh-CN" sz="1800" b="1" dirty="0">
                <a:latin typeface="Courier New" panose="02070309020205020404" pitchFamily="49" charset="0"/>
                <a:ea typeface="黑体" panose="02010609060101010101" pitchFamily="49" charset="-122"/>
                <a:cs typeface="Courier New" panose="02070309020205020404" pitchFamily="49" charset="0"/>
              </a:rPr>
              <a:t>def f(a ,b = 1 ,op = lambda x,y:x+y):</a:t>
            </a:r>
          </a:p>
          <a:p>
            <a:pPr marL="0" indent="0">
              <a:buNone/>
            </a:pPr>
            <a:r>
              <a:rPr lang="es-ES" altLang="zh-CN" sz="1800" b="1" dirty="0">
                <a:latin typeface="Courier New" panose="02070309020205020404" pitchFamily="49" charset="0"/>
                <a:ea typeface="黑体" panose="02010609060101010101" pitchFamily="49" charset="-122"/>
                <a:cs typeface="Courier New" panose="02070309020205020404" pitchFamily="49" charset="0"/>
              </a:rPr>
              <a:t>    print(a,b,op(a,b))</a:t>
            </a:r>
          </a:p>
          <a:p>
            <a:pPr marL="0" indent="0">
              <a:buNone/>
            </a:pPr>
            <a:r>
              <a:rPr lang="es-ES" altLang="zh-CN" sz="1800" b="1" dirty="0">
                <a:latin typeface="Courier New" panose="02070309020205020404" pitchFamily="49" charset="0"/>
                <a:ea typeface="黑体" panose="02010609060101010101" pitchFamily="49" charset="-122"/>
                <a:cs typeface="Courier New" panose="02070309020205020404" pitchFamily="49" charset="0"/>
              </a:rPr>
              <a:t>f(0)        			</a:t>
            </a:r>
            <a:r>
              <a:rPr lang="es-E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#&gt;&gt;0 1 1</a:t>
            </a:r>
          </a:p>
          <a:p>
            <a:pPr marL="0" indent="0">
              <a:buNone/>
            </a:pPr>
            <a:r>
              <a:rPr lang="es-ES" altLang="zh-CN" sz="1800" b="1" dirty="0">
                <a:latin typeface="Courier New" panose="02070309020205020404" pitchFamily="49" charset="0"/>
                <a:ea typeface="黑体" panose="02010609060101010101" pitchFamily="49" charset="-122"/>
                <a:cs typeface="Courier New" panose="02070309020205020404" pitchFamily="49" charset="0"/>
              </a:rPr>
              <a:t>f(1,100)    			</a:t>
            </a:r>
            <a:r>
              <a:rPr lang="es-E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#&gt;&gt;1 100 101</a:t>
            </a:r>
          </a:p>
          <a:p>
            <a:pPr marL="0" indent="0">
              <a:buNone/>
            </a:pPr>
            <a:r>
              <a:rPr lang="es-ES" altLang="zh-CN" sz="1800" b="1" dirty="0">
                <a:latin typeface="Courier New" panose="02070309020205020404" pitchFamily="49" charset="0"/>
                <a:ea typeface="黑体" panose="02010609060101010101" pitchFamily="49" charset="-122"/>
                <a:cs typeface="Courier New" panose="02070309020205020404" pitchFamily="49" charset="0"/>
              </a:rPr>
              <a:t>f(2,20,lambda x,y:x*y)    	</a:t>
            </a:r>
            <a:r>
              <a:rPr lang="es-E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#&gt;&gt;2 20 40</a:t>
            </a:r>
          </a:p>
        </p:txBody>
      </p:sp>
    </p:spTree>
    <p:extLst>
      <p:ext uri="{BB962C8B-B14F-4D97-AF65-F5344CB8AC3E}">
        <p14:creationId xmlns:p14="http://schemas.microsoft.com/office/powerpoint/2010/main" val="2468877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ctrTitle"/>
          </p:nvPr>
        </p:nvSpPr>
        <p:spPr>
          <a:xfrm>
            <a:off x="-107950" y="2211388"/>
            <a:ext cx="3059113" cy="504825"/>
          </a:xfrm>
        </p:spPr>
        <p:txBody>
          <a:bodyPr/>
          <a:lstStyle/>
          <a:p>
            <a:pPr eaLnBrk="1" hangingPunct="1"/>
            <a:r>
              <a:rPr lang="en-US" altLang="zh-CN" sz="2200"/>
              <a:t>Python</a:t>
            </a:r>
            <a:r>
              <a:rPr lang="zh-CN" altLang="en-US" sz="2200"/>
              <a:t>变量的</a:t>
            </a:r>
            <a:br>
              <a:rPr lang="en-US" altLang="zh-CN" sz="2200"/>
            </a:br>
            <a:r>
              <a:rPr lang="zh-CN" altLang="en-US" sz="2200"/>
              <a:t>指针本质</a:t>
            </a:r>
          </a:p>
        </p:txBody>
      </p:sp>
      <p:sp>
        <p:nvSpPr>
          <p:cNvPr id="15363" name="TextBox 3"/>
          <p:cNvSpPr txBox="1">
            <a:spLocks noChangeArrowheads="1"/>
          </p:cNvSpPr>
          <p:nvPr/>
        </p:nvSpPr>
        <p:spPr bwMode="auto">
          <a:xfrm>
            <a:off x="2916238" y="52388"/>
            <a:ext cx="283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1800">
                <a:latin typeface="黑体" panose="02010609060101010101" pitchFamily="49" charset="-122"/>
              </a:rPr>
              <a:t>信息科学技术学院</a:t>
            </a:r>
            <a:r>
              <a:rPr lang="en-US" altLang="zh-CN" sz="1800">
                <a:latin typeface="黑体" panose="02010609060101010101" pitchFamily="49" charset="-122"/>
              </a:rPr>
              <a:t>   </a:t>
            </a:r>
            <a:r>
              <a:rPr lang="zh-CN" altLang="en-US" sz="1800">
                <a:latin typeface="黑体" panose="02010609060101010101" pitchFamily="49" charset="-122"/>
              </a:rPr>
              <a:t>郭炜</a:t>
            </a:r>
          </a:p>
        </p:txBody>
      </p:sp>
      <p:pic>
        <p:nvPicPr>
          <p:cNvPr id="153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988" y="482600"/>
            <a:ext cx="61960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矩形 6"/>
          <p:cNvSpPr>
            <a:spLocks noChangeArrowheads="1"/>
          </p:cNvSpPr>
          <p:nvPr/>
        </p:nvSpPr>
        <p:spPr bwMode="auto">
          <a:xfrm>
            <a:off x="7596188" y="465772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1600">
                <a:solidFill>
                  <a:srgbClr val="262626"/>
                </a:solidFill>
                <a:latin typeface="黑体" panose="02010609060101010101" pitchFamily="49" charset="-122"/>
              </a:rPr>
              <a:t>瑞士马特洪峰</a:t>
            </a:r>
            <a:endParaRPr lang="zh-CN" altLang="en-US" sz="16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1032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标题 1"/>
          <p:cNvSpPr>
            <a:spLocks noGrp="1"/>
          </p:cNvSpPr>
          <p:nvPr>
            <p:ph type="title"/>
          </p:nvPr>
        </p:nvSpPr>
        <p:spPr>
          <a:xfrm>
            <a:off x="357188" y="87313"/>
            <a:ext cx="8358187" cy="795337"/>
          </a:xfrm>
        </p:spPr>
        <p:txBody>
          <a:bodyPr/>
          <a:lstStyle/>
          <a:p>
            <a:pPr eaLnBrk="1" hangingPunct="1"/>
            <a:r>
              <a:rPr lang="zh-CN" altLang="en-US" sz="2800" dirty="0"/>
              <a:t>生成器</a:t>
            </a:r>
            <a:r>
              <a:rPr lang="en-US" altLang="zh-CN" sz="2800" dirty="0"/>
              <a:t>(generator)</a:t>
            </a:r>
            <a:endParaRPr lang="zh-CN" altLang="en-US" sz="2800" dirty="0"/>
          </a:p>
        </p:txBody>
      </p:sp>
      <p:sp>
        <p:nvSpPr>
          <p:cNvPr id="47107" name="内容占位符 2"/>
          <p:cNvSpPr>
            <a:spLocks noGrp="1"/>
          </p:cNvSpPr>
          <p:nvPr>
            <p:ph idx="1"/>
          </p:nvPr>
        </p:nvSpPr>
        <p:spPr>
          <a:xfrm>
            <a:off x="395288" y="915988"/>
            <a:ext cx="8567737" cy="3468687"/>
          </a:xfrm>
        </p:spPr>
        <p:txBody>
          <a:bodyPr/>
          <a:lstStyle/>
          <a:p>
            <a:pPr>
              <a:buFont typeface="Arial" charset="0"/>
              <a:buChar char="•"/>
              <a:defRPr/>
            </a:pPr>
            <a:r>
              <a:rPr lang="en-US" altLang="zh-CN" sz="1800" dirty="0">
                <a:latin typeface="微软雅黑" panose="020B0503020204020204" pitchFamily="34" charset="-122"/>
              </a:rPr>
              <a:t>yield</a:t>
            </a:r>
            <a:r>
              <a:rPr lang="zh-CN" altLang="en-US" sz="1800" dirty="0">
                <a:latin typeface="微软雅黑" panose="020B0503020204020204" pitchFamily="34" charset="-122"/>
              </a:rPr>
              <a:t>关键字用来定义生成器（</a:t>
            </a:r>
            <a:r>
              <a:rPr lang="en-US" altLang="zh-CN" sz="1800" dirty="0">
                <a:latin typeface="微软雅黑" panose="020B0503020204020204" pitchFamily="34" charset="-122"/>
              </a:rPr>
              <a:t>Generator</a:t>
            </a:r>
            <a:r>
              <a:rPr lang="zh-CN" altLang="en-US" sz="1800" dirty="0">
                <a:latin typeface="微软雅黑" panose="020B0503020204020204" pitchFamily="34" charset="-122"/>
              </a:rPr>
              <a:t>），可以当</a:t>
            </a:r>
            <a:r>
              <a:rPr lang="en-US" altLang="zh-CN" sz="1800" dirty="0">
                <a:latin typeface="微软雅黑" panose="020B0503020204020204" pitchFamily="34" charset="-122"/>
              </a:rPr>
              <a:t>return</a:t>
            </a:r>
            <a:r>
              <a:rPr lang="zh-CN" altLang="en-US" sz="1800" dirty="0">
                <a:latin typeface="微软雅黑" panose="020B0503020204020204" pitchFamily="34" charset="-122"/>
              </a:rPr>
              <a:t>使用，从函数里返回一个值</a:t>
            </a:r>
            <a:endParaRPr lang="en-US" altLang="zh-CN" sz="1800" dirty="0">
              <a:latin typeface="微软雅黑" panose="020B0503020204020204" pitchFamily="34" charset="-122"/>
            </a:endParaRPr>
          </a:p>
          <a:p>
            <a:pPr>
              <a:buFont typeface="Arial" charset="0"/>
              <a:buChar char="•"/>
              <a:defRPr/>
            </a:pPr>
            <a:endParaRPr lang="en-US" altLang="zh-CN" sz="1800" dirty="0">
              <a:solidFill>
                <a:srgbClr val="FF0000"/>
              </a:solidFill>
              <a:latin typeface="微软雅黑" panose="020B0503020204020204" pitchFamily="34" charset="-122"/>
            </a:endParaRPr>
          </a:p>
          <a:p>
            <a:pPr>
              <a:buFont typeface="Arial" charset="0"/>
              <a:buChar char="•"/>
              <a:defRPr/>
            </a:pPr>
            <a:r>
              <a:rPr lang="zh-CN" altLang="en-US" sz="1800" dirty="0">
                <a:solidFill>
                  <a:srgbClr val="FF0000"/>
                </a:solidFill>
                <a:latin typeface="微软雅黑" panose="020B0503020204020204" pitchFamily="34" charset="-122"/>
              </a:rPr>
              <a:t>使用了 </a:t>
            </a:r>
            <a:r>
              <a:rPr lang="en-US" altLang="zh-CN" sz="1800" dirty="0">
                <a:solidFill>
                  <a:srgbClr val="FF0000"/>
                </a:solidFill>
                <a:latin typeface="微软雅黑" panose="020B0503020204020204" pitchFamily="34" charset="-122"/>
              </a:rPr>
              <a:t>yield </a:t>
            </a:r>
            <a:r>
              <a:rPr lang="zh-CN" altLang="en-US" sz="1800" dirty="0">
                <a:solidFill>
                  <a:srgbClr val="FF0000"/>
                </a:solidFill>
                <a:latin typeface="微软雅黑" panose="020B0503020204020204" pitchFamily="34" charset="-122"/>
              </a:rPr>
              <a:t>的函数被称为生成器函数。当函数被调用的时候，并不执行函数，而是返回一个生成器</a:t>
            </a:r>
            <a:r>
              <a:rPr lang="en-US" altLang="zh-CN" sz="1800" dirty="0">
                <a:solidFill>
                  <a:srgbClr val="FF0000"/>
                </a:solidFill>
                <a:latin typeface="微软雅黑" panose="020B0503020204020204" pitchFamily="34" charset="-122"/>
              </a:rPr>
              <a:t>(generator)</a:t>
            </a:r>
            <a:endParaRPr lang="zh-CN" altLang="en-US" sz="1800" dirty="0">
              <a:solidFill>
                <a:srgbClr val="FF0000"/>
              </a:solidFill>
              <a:latin typeface="微软雅黑" panose="020B0503020204020204" pitchFamily="34" charset="-122"/>
            </a:endParaRPr>
          </a:p>
          <a:p>
            <a:pPr>
              <a:buFont typeface="Arial" charset="0"/>
              <a:buChar char="•"/>
              <a:defRPr/>
            </a:pPr>
            <a:endParaRPr lang="en-US" altLang="zh-CN" sz="1800" dirty="0">
              <a:latin typeface="微软雅黑" panose="020B0503020204020204" pitchFamily="34" charset="-122"/>
            </a:endParaRPr>
          </a:p>
          <a:p>
            <a:pPr>
              <a:buFont typeface="Arial" charset="0"/>
              <a:buChar char="•"/>
              <a:defRPr/>
            </a:pPr>
            <a:r>
              <a:rPr lang="zh-CN" altLang="en-US" sz="1800" dirty="0">
                <a:latin typeface="微软雅黑" panose="020B0503020204020204" pitchFamily="34" charset="-122"/>
              </a:rPr>
              <a:t>如果 </a:t>
            </a:r>
            <a:r>
              <a:rPr lang="en-US" altLang="zh-CN" sz="1800" dirty="0">
                <a:latin typeface="微软雅黑" panose="020B0503020204020204" pitchFamily="34" charset="-122"/>
              </a:rPr>
              <a:t>X </a:t>
            </a:r>
            <a:r>
              <a:rPr lang="zh-CN" altLang="en-US" sz="1800" dirty="0">
                <a:latin typeface="微软雅黑" panose="020B0503020204020204" pitchFamily="34" charset="-122"/>
              </a:rPr>
              <a:t>是一个生成器函数被调用时的返回值（生成器</a:t>
            </a:r>
            <a:r>
              <a:rPr lang="en-US" altLang="zh-CN" sz="1800" dirty="0">
                <a:latin typeface="微软雅黑" panose="020B0503020204020204" pitchFamily="34" charset="-122"/>
              </a:rPr>
              <a:t>)</a:t>
            </a:r>
            <a:r>
              <a:rPr lang="zh-CN" altLang="en-US" sz="1800" dirty="0">
                <a:latin typeface="微软雅黑" panose="020B0503020204020204" pitchFamily="34" charset="-122"/>
              </a:rPr>
              <a:t>，则</a:t>
            </a:r>
            <a:endParaRPr lang="en-US" altLang="zh-CN" sz="1800" dirty="0">
              <a:latin typeface="微软雅黑" panose="020B0503020204020204" pitchFamily="34" charset="-122"/>
            </a:endParaRPr>
          </a:p>
          <a:p>
            <a:pPr marL="0" indent="0">
              <a:buNone/>
              <a:defRPr/>
            </a:pPr>
            <a:r>
              <a:rPr lang="en-US" altLang="zh-CN" sz="1800" dirty="0">
                <a:latin typeface="微软雅黑" panose="020B0503020204020204" pitchFamily="34" charset="-122"/>
              </a:rPr>
              <a:t>     </a:t>
            </a:r>
          </a:p>
          <a:p>
            <a:pPr marL="0" indent="0">
              <a:buNone/>
              <a:defRPr/>
            </a:pPr>
            <a:r>
              <a:rPr lang="en-US" altLang="zh-CN" sz="1800" dirty="0">
                <a:latin typeface="微软雅黑" panose="020B0503020204020204" pitchFamily="34" charset="-122"/>
              </a:rPr>
              <a:t>     for </a:t>
            </a:r>
            <a:r>
              <a:rPr lang="en-US" altLang="zh-CN" sz="1800" dirty="0" err="1">
                <a:latin typeface="微软雅黑" panose="020B0503020204020204" pitchFamily="34" charset="-122"/>
              </a:rPr>
              <a:t>i</a:t>
            </a:r>
            <a:r>
              <a:rPr lang="en-US" altLang="zh-CN" sz="1800" dirty="0">
                <a:latin typeface="微软雅黑" panose="020B0503020204020204" pitchFamily="34" charset="-122"/>
              </a:rPr>
              <a:t> in X:</a:t>
            </a:r>
          </a:p>
          <a:p>
            <a:pPr marL="0" indent="0">
              <a:buNone/>
              <a:defRPr/>
            </a:pPr>
            <a:r>
              <a:rPr lang="en-US" altLang="zh-CN" sz="1800" dirty="0">
                <a:latin typeface="微软雅黑" panose="020B0503020204020204" pitchFamily="34" charset="-122"/>
              </a:rPr>
              <a:t>          print(</a:t>
            </a:r>
            <a:r>
              <a:rPr lang="en-US" altLang="zh-CN" sz="1800" dirty="0" err="1">
                <a:latin typeface="微软雅黑" panose="020B0503020204020204" pitchFamily="34" charset="-122"/>
              </a:rPr>
              <a:t>i</a:t>
            </a:r>
            <a:r>
              <a:rPr lang="en-US" altLang="zh-CN" sz="1800" dirty="0">
                <a:latin typeface="微软雅黑" panose="020B0503020204020204" pitchFamily="34" charset="-122"/>
              </a:rPr>
              <a:t>)</a:t>
            </a:r>
          </a:p>
          <a:p>
            <a:pPr marL="0" indent="0">
              <a:buNone/>
              <a:defRPr/>
            </a:pPr>
            <a:r>
              <a:rPr lang="en-US" altLang="zh-CN" sz="1800" dirty="0">
                <a:latin typeface="微软雅黑" panose="020B0503020204020204" pitchFamily="34" charset="-122"/>
              </a:rPr>
              <a:t>     </a:t>
            </a:r>
          </a:p>
          <a:p>
            <a:pPr marL="0" indent="0">
              <a:buNone/>
              <a:defRPr/>
            </a:pPr>
            <a:r>
              <a:rPr lang="zh-CN" altLang="en-US" sz="1800" dirty="0">
                <a:latin typeface="微软雅黑" panose="020B0503020204020204" pitchFamily="34" charset="-122"/>
              </a:rPr>
              <a:t>     会依次打印</a:t>
            </a:r>
            <a:r>
              <a:rPr lang="en-US" altLang="zh-CN" sz="1800" dirty="0">
                <a:latin typeface="微软雅黑" panose="020B0503020204020204" pitchFamily="34" charset="-122"/>
              </a:rPr>
              <a:t>X</a:t>
            </a:r>
            <a:r>
              <a:rPr lang="zh-CN" altLang="en-US" sz="1800" dirty="0">
                <a:latin typeface="微软雅黑" panose="020B0503020204020204" pitchFamily="34" charset="-122"/>
              </a:rPr>
              <a:t>中</a:t>
            </a:r>
            <a:r>
              <a:rPr lang="en-US" altLang="zh-CN" sz="1800" dirty="0">
                <a:latin typeface="微软雅黑" panose="020B0503020204020204" pitchFamily="34" charset="-122"/>
              </a:rPr>
              <a:t>yield</a:t>
            </a:r>
            <a:r>
              <a:rPr lang="zh-CN" altLang="en-US" sz="1800" dirty="0">
                <a:latin typeface="微软雅黑" panose="020B0503020204020204" pitchFamily="34" charset="-122"/>
              </a:rPr>
              <a:t>语句返回的结果，直到函数</a:t>
            </a:r>
            <a:r>
              <a:rPr lang="en-US" altLang="zh-CN" sz="1800" dirty="0">
                <a:latin typeface="微软雅黑" panose="020B0503020204020204" pitchFamily="34" charset="-122"/>
              </a:rPr>
              <a:t>X</a:t>
            </a:r>
            <a:r>
              <a:rPr lang="zh-CN" altLang="en-US" sz="1800" dirty="0">
                <a:latin typeface="微软雅黑" panose="020B0503020204020204" pitchFamily="34" charset="-122"/>
              </a:rPr>
              <a:t>再也不会执行到</a:t>
            </a:r>
            <a:r>
              <a:rPr lang="en-US" altLang="zh-CN" sz="1800" dirty="0">
                <a:latin typeface="微软雅黑" panose="020B0503020204020204" pitchFamily="34" charset="-122"/>
              </a:rPr>
              <a:t>yield</a:t>
            </a:r>
            <a:r>
              <a:rPr lang="zh-CN" altLang="en-US" sz="1800" dirty="0">
                <a:latin typeface="微软雅黑" panose="020B0503020204020204" pitchFamily="34" charset="-122"/>
              </a:rPr>
              <a:t>语句</a:t>
            </a:r>
            <a:endParaRPr lang="en-US" altLang="zh-CN" sz="1800" dirty="0">
              <a:latin typeface="微软雅黑" panose="020B0503020204020204" pitchFamily="34" charset="-122"/>
            </a:endParaRPr>
          </a:p>
          <a:p>
            <a:pPr marL="0" indent="0">
              <a:buNone/>
              <a:defRPr/>
            </a:pPr>
            <a:endParaRPr lang="en-US" altLang="zh-CN" sz="1800" dirty="0">
              <a:latin typeface="微软雅黑" panose="020B0503020204020204" pitchFamily="34" charset="-122"/>
            </a:endParaRPr>
          </a:p>
        </p:txBody>
      </p:sp>
      <p:sp>
        <p:nvSpPr>
          <p:cNvPr id="24883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pPr>
            <a:fld id="{AC9A247F-F9E6-4677-A83F-D8D6F1DC67B5}" type="slidenum">
              <a:rPr lang="zh-CN" altLang="en-US" sz="1200" smtClean="0">
                <a:solidFill>
                  <a:srgbClr val="898989"/>
                </a:solidFill>
              </a:rPr>
              <a:pPr>
                <a:spcBef>
                  <a:spcPct val="0"/>
                </a:spcBef>
                <a:buFontTx/>
                <a:buNone/>
              </a:pPr>
              <a:t>30</a:t>
            </a:fld>
            <a:endParaRPr lang="zh-CN" altLang="en-US" sz="1200">
              <a:solidFill>
                <a:srgbClr val="898989"/>
              </a:solidFill>
            </a:endParaRPr>
          </a:p>
        </p:txBody>
      </p:sp>
      <p:pic>
        <p:nvPicPr>
          <p:cNvPr id="3" name="图片 2">
            <a:extLst>
              <a:ext uri="{FF2B5EF4-FFF2-40B4-BE49-F238E27FC236}">
                <a16:creationId xmlns:a16="http://schemas.microsoft.com/office/drawing/2014/main" id="{9BD8B3A9-EEB0-D70D-A0C9-D4664372AAC4}"/>
              </a:ext>
            </a:extLst>
          </p:cNvPr>
          <p:cNvPicPr>
            <a:picLocks noChangeAspect="1"/>
          </p:cNvPicPr>
          <p:nvPr/>
        </p:nvPicPr>
        <p:blipFill>
          <a:blip r:embed="rId2"/>
          <a:stretch>
            <a:fillRect/>
          </a:stretch>
        </p:blipFill>
        <p:spPr>
          <a:xfrm>
            <a:off x="3563888" y="199703"/>
            <a:ext cx="675538" cy="570556"/>
          </a:xfrm>
          <a:prstGeom prst="rect">
            <a:avLst/>
          </a:prstGeom>
        </p:spPr>
      </p:pic>
    </p:spTree>
    <p:extLst>
      <p:ext uri="{BB962C8B-B14F-4D97-AF65-F5344CB8AC3E}">
        <p14:creationId xmlns:p14="http://schemas.microsoft.com/office/powerpoint/2010/main" val="1479006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标题 1"/>
          <p:cNvSpPr>
            <a:spLocks noGrp="1"/>
          </p:cNvSpPr>
          <p:nvPr>
            <p:ph type="title"/>
          </p:nvPr>
        </p:nvSpPr>
        <p:spPr>
          <a:xfrm>
            <a:off x="357188" y="87313"/>
            <a:ext cx="8358187" cy="795337"/>
          </a:xfrm>
        </p:spPr>
        <p:txBody>
          <a:bodyPr/>
          <a:lstStyle/>
          <a:p>
            <a:pPr eaLnBrk="1" hangingPunct="1"/>
            <a:r>
              <a:rPr lang="zh-CN" altLang="en-US" sz="2800"/>
              <a:t>生成器</a:t>
            </a:r>
          </a:p>
        </p:txBody>
      </p:sp>
      <p:sp>
        <p:nvSpPr>
          <p:cNvPr id="47107" name="内容占位符 2"/>
          <p:cNvSpPr>
            <a:spLocks noGrp="1"/>
          </p:cNvSpPr>
          <p:nvPr>
            <p:ph idx="1"/>
          </p:nvPr>
        </p:nvSpPr>
        <p:spPr>
          <a:xfrm>
            <a:off x="395288" y="915988"/>
            <a:ext cx="8567737" cy="3468687"/>
          </a:xfrm>
        </p:spPr>
        <p:txBody>
          <a:bodyPr/>
          <a:lstStyle/>
          <a:p>
            <a:pPr>
              <a:buFont typeface="Arial" charset="0"/>
              <a:buNone/>
              <a:defRPr/>
            </a:pPr>
            <a:r>
              <a:rPr lang="en-US" altLang="zh-CN" sz="1800" b="1" dirty="0" err="1">
                <a:solidFill>
                  <a:schemeClr val="tx1"/>
                </a:solidFill>
                <a:latin typeface="Courier New" pitchFamily="49" charset="0"/>
                <a:cs typeface="Courier New" pitchFamily="49" charset="0"/>
              </a:rPr>
              <a:t>def</a:t>
            </a:r>
            <a:r>
              <a:rPr lang="en-US" altLang="zh-CN" sz="1800" b="1" dirty="0">
                <a:solidFill>
                  <a:schemeClr val="tx1"/>
                </a:solidFill>
                <a:latin typeface="Courier New" pitchFamily="49" charset="0"/>
                <a:cs typeface="Courier New" pitchFamily="49" charset="0"/>
              </a:rPr>
              <a:t> </a:t>
            </a:r>
            <a:r>
              <a:rPr lang="en-US" altLang="zh-CN" sz="1800" b="1" dirty="0" err="1">
                <a:solidFill>
                  <a:schemeClr val="tx1"/>
                </a:solidFill>
                <a:latin typeface="Courier New" pitchFamily="49" charset="0"/>
                <a:cs typeface="Courier New" pitchFamily="49" charset="0"/>
              </a:rPr>
              <a:t>test_yield</a:t>
            </a:r>
            <a:r>
              <a:rPr lang="en-US" altLang="zh-CN" sz="1800" b="1" dirty="0">
                <a:solidFill>
                  <a:schemeClr val="tx1"/>
                </a:solidFill>
                <a:latin typeface="Courier New" pitchFamily="49" charset="0"/>
                <a:cs typeface="Courier New" pitchFamily="49" charset="0"/>
              </a:rPr>
              <a:t>(): </a:t>
            </a:r>
            <a:r>
              <a:rPr lang="en-US" altLang="zh-CN" sz="1800" b="1" dirty="0">
                <a:solidFill>
                  <a:srgbClr val="00B050"/>
                </a:solidFill>
                <a:latin typeface="Courier New" pitchFamily="49" charset="0"/>
                <a:cs typeface="Courier New" pitchFamily="49" charset="0"/>
              </a:rPr>
              <a:t>#</a:t>
            </a:r>
            <a:r>
              <a:rPr lang="zh-CN" altLang="en-US" sz="1800" b="1" dirty="0">
                <a:solidFill>
                  <a:srgbClr val="00B050"/>
                </a:solidFill>
                <a:latin typeface="Courier New" pitchFamily="49" charset="0"/>
                <a:cs typeface="Courier New" pitchFamily="49" charset="0"/>
              </a:rPr>
              <a:t>调用则返回迭代器</a:t>
            </a:r>
            <a:endParaRPr lang="en-US" altLang="zh-CN" sz="1800" b="1" dirty="0">
              <a:solidFill>
                <a:srgbClr val="00B050"/>
              </a:solidFill>
              <a:latin typeface="Courier New" pitchFamily="49" charset="0"/>
              <a:cs typeface="Courier New" pitchFamily="49" charset="0"/>
            </a:endParaRPr>
          </a:p>
          <a:p>
            <a:pPr>
              <a:buFont typeface="Arial" charset="0"/>
              <a:buNone/>
              <a:defRPr/>
            </a:pPr>
            <a:r>
              <a:rPr lang="en-US" altLang="zh-CN" sz="1800" b="1" dirty="0">
                <a:solidFill>
                  <a:schemeClr val="tx1"/>
                </a:solidFill>
                <a:latin typeface="Courier New" pitchFamily="49" charset="0"/>
                <a:cs typeface="Courier New" pitchFamily="49" charset="0"/>
              </a:rPr>
              <a:t>    yield 1</a:t>
            </a:r>
          </a:p>
          <a:p>
            <a:pPr>
              <a:buFont typeface="Arial" charset="0"/>
              <a:buNone/>
              <a:defRPr/>
            </a:pPr>
            <a:r>
              <a:rPr lang="en-US" altLang="zh-CN" sz="1800" b="1" dirty="0">
                <a:solidFill>
                  <a:schemeClr val="tx1"/>
                </a:solidFill>
                <a:latin typeface="Courier New" pitchFamily="49" charset="0"/>
                <a:cs typeface="Courier New" pitchFamily="49" charset="0"/>
              </a:rPr>
              <a:t>    yield 2</a:t>
            </a:r>
          </a:p>
          <a:p>
            <a:pPr>
              <a:buFont typeface="Arial" charset="0"/>
              <a:buNone/>
              <a:defRPr/>
            </a:pPr>
            <a:r>
              <a:rPr lang="en-US" altLang="zh-CN" sz="1800" b="1" dirty="0">
                <a:solidFill>
                  <a:schemeClr val="tx1"/>
                </a:solidFill>
                <a:latin typeface="Courier New" pitchFamily="49" charset="0"/>
                <a:cs typeface="Courier New" pitchFamily="49" charset="0"/>
              </a:rPr>
              <a:t>    yield (1,2)</a:t>
            </a:r>
          </a:p>
          <a:p>
            <a:pPr>
              <a:buFont typeface="Arial" charset="0"/>
              <a:buNone/>
              <a:defRPr/>
            </a:pPr>
            <a:r>
              <a:rPr lang="en-US" altLang="zh-CN" sz="1800" b="1" dirty="0">
                <a:solidFill>
                  <a:schemeClr val="tx1"/>
                </a:solidFill>
                <a:latin typeface="Courier New" pitchFamily="49" charset="0"/>
                <a:cs typeface="Courier New" pitchFamily="49" charset="0"/>
              </a:rPr>
              <a:t>for x in </a:t>
            </a:r>
            <a:r>
              <a:rPr lang="en-US" altLang="zh-CN" sz="1800" b="1" dirty="0" err="1">
                <a:solidFill>
                  <a:schemeClr val="tx1"/>
                </a:solidFill>
                <a:latin typeface="Courier New" pitchFamily="49" charset="0"/>
                <a:cs typeface="Courier New" pitchFamily="49" charset="0"/>
              </a:rPr>
              <a:t>test_yield</a:t>
            </a:r>
            <a:r>
              <a:rPr lang="en-US" altLang="zh-CN" sz="1800" b="1" dirty="0">
                <a:solidFill>
                  <a:schemeClr val="tx1"/>
                </a:solidFill>
                <a:latin typeface="Courier New" pitchFamily="49" charset="0"/>
                <a:cs typeface="Courier New" pitchFamily="49" charset="0"/>
              </a:rPr>
              <a:t>():</a:t>
            </a:r>
          </a:p>
          <a:p>
            <a:pPr>
              <a:buFont typeface="Arial" charset="0"/>
              <a:buNone/>
              <a:defRPr/>
            </a:pPr>
            <a:r>
              <a:rPr lang="en-US" altLang="zh-CN" sz="1800" b="1" dirty="0">
                <a:solidFill>
                  <a:schemeClr val="tx1"/>
                </a:solidFill>
                <a:latin typeface="Courier New" pitchFamily="49" charset="0"/>
                <a:cs typeface="Courier New" pitchFamily="49" charset="0"/>
              </a:rPr>
              <a:t>	print(x)</a:t>
            </a:r>
          </a:p>
          <a:p>
            <a:pPr>
              <a:buFont typeface="Arial" charset="0"/>
              <a:buNone/>
              <a:defRPr/>
            </a:pPr>
            <a:endParaRPr lang="en-US" altLang="zh-CN" sz="1800" b="1" dirty="0">
              <a:solidFill>
                <a:schemeClr val="tx1"/>
              </a:solidFill>
              <a:latin typeface="Courier New" pitchFamily="49" charset="0"/>
              <a:cs typeface="Courier New" pitchFamily="49" charset="0"/>
            </a:endParaRPr>
          </a:p>
          <a:p>
            <a:pPr>
              <a:buFont typeface="Arial" charset="0"/>
              <a:buNone/>
              <a:defRPr/>
            </a:pPr>
            <a:r>
              <a:rPr lang="zh-CN" altLang="en-US" sz="1800" b="1" dirty="0">
                <a:solidFill>
                  <a:schemeClr val="tx1"/>
                </a:solidFill>
                <a:latin typeface="Courier New" pitchFamily="49" charset="0"/>
                <a:cs typeface="Courier New" pitchFamily="49" charset="0"/>
              </a:rPr>
              <a:t>输出</a:t>
            </a:r>
            <a:r>
              <a:rPr lang="en-US" altLang="zh-CN" sz="1800" b="1" dirty="0">
                <a:solidFill>
                  <a:schemeClr val="tx1"/>
                </a:solidFill>
                <a:latin typeface="Courier New" pitchFamily="49" charset="0"/>
                <a:cs typeface="Courier New" pitchFamily="49" charset="0"/>
              </a:rPr>
              <a:t>:</a:t>
            </a:r>
          </a:p>
          <a:p>
            <a:pPr>
              <a:buFont typeface="Arial" charset="0"/>
              <a:buNone/>
              <a:defRPr/>
            </a:pPr>
            <a:r>
              <a:rPr lang="en-US" altLang="zh-CN" sz="1800" b="1" dirty="0">
                <a:solidFill>
                  <a:schemeClr val="tx1"/>
                </a:solidFill>
                <a:latin typeface="Courier New" pitchFamily="49" charset="0"/>
                <a:cs typeface="Courier New" pitchFamily="49" charset="0"/>
              </a:rPr>
              <a:t>1</a:t>
            </a:r>
          </a:p>
          <a:p>
            <a:pPr>
              <a:buFont typeface="Arial" charset="0"/>
              <a:buNone/>
              <a:defRPr/>
            </a:pPr>
            <a:r>
              <a:rPr lang="en-US" altLang="zh-CN" sz="1800" b="1" dirty="0">
                <a:solidFill>
                  <a:schemeClr val="tx1"/>
                </a:solidFill>
                <a:latin typeface="Courier New" pitchFamily="49" charset="0"/>
                <a:cs typeface="Courier New" pitchFamily="49" charset="0"/>
              </a:rPr>
              <a:t>2</a:t>
            </a:r>
          </a:p>
          <a:p>
            <a:pPr>
              <a:buFont typeface="Arial" charset="0"/>
              <a:buNone/>
              <a:defRPr/>
            </a:pPr>
            <a:r>
              <a:rPr lang="en-US" altLang="zh-CN" sz="1800" b="1" dirty="0">
                <a:solidFill>
                  <a:schemeClr val="tx1"/>
                </a:solidFill>
                <a:latin typeface="Courier New" pitchFamily="49" charset="0"/>
                <a:cs typeface="Courier New" pitchFamily="49" charset="0"/>
              </a:rPr>
              <a:t>(1,2)</a:t>
            </a:r>
          </a:p>
          <a:p>
            <a:pPr>
              <a:buFont typeface="Arial" charset="0"/>
              <a:buNone/>
              <a:defRPr/>
            </a:pPr>
            <a:endParaRPr lang="zh-CN" altLang="en-US" sz="1800" b="1" dirty="0">
              <a:solidFill>
                <a:schemeClr val="tx1"/>
              </a:solidFill>
              <a:latin typeface="Courier New" pitchFamily="49" charset="0"/>
              <a:cs typeface="Courier New" pitchFamily="49" charset="0"/>
            </a:endParaRPr>
          </a:p>
        </p:txBody>
      </p:sp>
      <p:sp>
        <p:nvSpPr>
          <p:cNvPr id="249861"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pPr>
            <a:fld id="{9490B141-82BB-4C22-9AB3-CFE67BC08448}" type="slidenum">
              <a:rPr lang="zh-CN" altLang="en-US" sz="1200" smtClean="0">
                <a:solidFill>
                  <a:srgbClr val="898989"/>
                </a:solidFill>
              </a:rPr>
              <a:pPr>
                <a:spcBef>
                  <a:spcPct val="0"/>
                </a:spcBef>
                <a:buFontTx/>
                <a:buNone/>
              </a:pPr>
              <a:t>31</a:t>
            </a:fld>
            <a:endParaRPr lang="zh-CN" altLang="en-US" sz="1200">
              <a:solidFill>
                <a:srgbClr val="898989"/>
              </a:solidFill>
            </a:endParaRPr>
          </a:p>
        </p:txBody>
      </p:sp>
    </p:spTree>
    <p:extLst>
      <p:ext uri="{BB962C8B-B14F-4D97-AF65-F5344CB8AC3E}">
        <p14:creationId xmlns:p14="http://schemas.microsoft.com/office/powerpoint/2010/main" val="117841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标题 1"/>
          <p:cNvSpPr>
            <a:spLocks noGrp="1"/>
          </p:cNvSpPr>
          <p:nvPr>
            <p:ph type="title"/>
          </p:nvPr>
        </p:nvSpPr>
        <p:spPr>
          <a:xfrm>
            <a:off x="357188" y="87313"/>
            <a:ext cx="8358187" cy="795337"/>
          </a:xfrm>
        </p:spPr>
        <p:txBody>
          <a:bodyPr/>
          <a:lstStyle/>
          <a:p>
            <a:pPr eaLnBrk="1" hangingPunct="1"/>
            <a:r>
              <a:rPr lang="zh-CN" altLang="en-US" sz="2800"/>
              <a:t>生成器</a:t>
            </a:r>
          </a:p>
        </p:txBody>
      </p:sp>
      <p:sp>
        <p:nvSpPr>
          <p:cNvPr id="47107" name="内容占位符 2"/>
          <p:cNvSpPr>
            <a:spLocks noGrp="1"/>
          </p:cNvSpPr>
          <p:nvPr>
            <p:ph idx="1"/>
          </p:nvPr>
        </p:nvSpPr>
        <p:spPr>
          <a:xfrm>
            <a:off x="395288" y="915988"/>
            <a:ext cx="8567737" cy="3468687"/>
          </a:xfrm>
        </p:spPr>
        <p:txBody>
          <a:bodyPr/>
          <a:lstStyle/>
          <a:p>
            <a:pPr>
              <a:buFont typeface="Arial" charset="0"/>
              <a:buChar char="•"/>
              <a:defRPr/>
            </a:pPr>
            <a:r>
              <a:rPr lang="zh-CN" altLang="en-US" sz="1800" dirty="0">
                <a:solidFill>
                  <a:srgbClr val="7030A0"/>
                </a:solidFill>
              </a:rPr>
              <a:t>使用 </a:t>
            </a:r>
            <a:r>
              <a:rPr lang="en-US" altLang="zh-CN" sz="1800" dirty="0">
                <a:solidFill>
                  <a:srgbClr val="7030A0"/>
                </a:solidFill>
              </a:rPr>
              <a:t>yield </a:t>
            </a:r>
            <a:r>
              <a:rPr lang="zh-CN" altLang="en-US" sz="1800" dirty="0">
                <a:solidFill>
                  <a:srgbClr val="7030A0"/>
                </a:solidFill>
              </a:rPr>
              <a:t>实现斐波那契数列：</a:t>
            </a:r>
            <a:endParaRPr lang="en-US" altLang="zh-CN" sz="1800" dirty="0">
              <a:solidFill>
                <a:srgbClr val="7030A0"/>
              </a:solidFill>
            </a:endParaRPr>
          </a:p>
          <a:p>
            <a:pPr>
              <a:buFont typeface="Arial" charset="0"/>
              <a:buChar char="•"/>
              <a:defRPr/>
            </a:pPr>
            <a:endParaRPr lang="en-US" altLang="zh-CN" sz="1800" dirty="0">
              <a:solidFill>
                <a:srgbClr val="7030A0"/>
              </a:solidFill>
            </a:endParaRPr>
          </a:p>
          <a:p>
            <a:pPr>
              <a:buFont typeface="Arial" charset="0"/>
              <a:buNone/>
              <a:defRPr/>
            </a:pPr>
            <a:r>
              <a:rPr lang="en-US" altLang="zh-CN" sz="1800" b="1" dirty="0" err="1">
                <a:latin typeface="Courier New" pitchFamily="49" charset="0"/>
                <a:cs typeface="Courier New" pitchFamily="49" charset="0"/>
              </a:rPr>
              <a:t>def</a:t>
            </a:r>
            <a:r>
              <a:rPr lang="en-US" altLang="zh-CN" sz="1800" b="1">
                <a:latin typeface="Courier New" pitchFamily="49" charset="0"/>
                <a:cs typeface="Courier New" pitchFamily="49" charset="0"/>
              </a:rPr>
              <a:t> fib (</a:t>
            </a:r>
            <a:r>
              <a:rPr lang="en-US" altLang="zh-CN" sz="1800" b="1" dirty="0">
                <a:latin typeface="Courier New" pitchFamily="49" charset="0"/>
                <a:cs typeface="Courier New" pitchFamily="49" charset="0"/>
              </a:rPr>
              <a:t>n): </a:t>
            </a:r>
            <a:r>
              <a:rPr lang="en-US" altLang="zh-CN" sz="1800" b="1" dirty="0">
                <a:solidFill>
                  <a:srgbClr val="7F0A07"/>
                </a:solidFill>
                <a:latin typeface="Courier New" pitchFamily="49" charset="0"/>
                <a:cs typeface="Courier New" pitchFamily="49" charset="0"/>
              </a:rPr>
              <a:t># </a:t>
            </a:r>
            <a:r>
              <a:rPr lang="zh-CN" altLang="en-US" sz="1800" b="1" dirty="0">
                <a:solidFill>
                  <a:srgbClr val="7F0A07"/>
                </a:solidFill>
                <a:latin typeface="Courier New" pitchFamily="49" charset="0"/>
                <a:cs typeface="Courier New" pitchFamily="49" charset="0"/>
              </a:rPr>
              <a:t>生成器函数 </a:t>
            </a:r>
            <a:r>
              <a:rPr lang="en-US" altLang="zh-CN" sz="1800" b="1" dirty="0">
                <a:solidFill>
                  <a:srgbClr val="7F0A07"/>
                </a:solidFill>
                <a:latin typeface="Courier New" pitchFamily="49" charset="0"/>
                <a:cs typeface="Courier New" pitchFamily="49" charset="0"/>
              </a:rPr>
              <a:t>– </a:t>
            </a:r>
            <a:r>
              <a:rPr lang="zh-CN" altLang="en-US" sz="1800" b="1" dirty="0">
                <a:solidFill>
                  <a:srgbClr val="7F0A07"/>
                </a:solidFill>
                <a:latin typeface="Courier New" pitchFamily="49" charset="0"/>
                <a:cs typeface="Courier New" pitchFamily="49" charset="0"/>
              </a:rPr>
              <a:t>用于求斐波那契数列前</a:t>
            </a:r>
            <a:r>
              <a:rPr lang="en-US" altLang="zh-CN" sz="1800" b="1" dirty="0">
                <a:solidFill>
                  <a:srgbClr val="7F0A07"/>
                </a:solidFill>
                <a:latin typeface="Courier New" pitchFamily="49" charset="0"/>
                <a:cs typeface="Courier New" pitchFamily="49" charset="0"/>
              </a:rPr>
              <a:t>n</a:t>
            </a:r>
            <a:r>
              <a:rPr lang="zh-CN" altLang="en-US" sz="1800" b="1" dirty="0">
                <a:solidFill>
                  <a:srgbClr val="7F0A07"/>
                </a:solidFill>
                <a:latin typeface="Courier New" pitchFamily="49" charset="0"/>
                <a:cs typeface="Courier New" pitchFamily="49" charset="0"/>
              </a:rPr>
              <a:t>项</a:t>
            </a:r>
          </a:p>
          <a:p>
            <a:pPr>
              <a:buFont typeface="Arial" charset="0"/>
              <a:buNone/>
              <a:defRPr/>
            </a:pPr>
            <a:r>
              <a:rPr lang="zh-CN" altLang="en-US" sz="1800" b="1" dirty="0">
                <a:latin typeface="Courier New" pitchFamily="49" charset="0"/>
                <a:cs typeface="Courier New" pitchFamily="49" charset="0"/>
              </a:rPr>
              <a:t>    </a:t>
            </a:r>
            <a:r>
              <a:rPr lang="en-US" altLang="zh-CN" sz="1800" b="1" dirty="0">
                <a:latin typeface="Courier New" pitchFamily="49" charset="0"/>
                <a:cs typeface="Courier New" pitchFamily="49" charset="0"/>
              </a:rPr>
              <a:t>a, b, counter = 0, 1, 0</a:t>
            </a:r>
          </a:p>
          <a:p>
            <a:pPr>
              <a:buFont typeface="Arial" charset="0"/>
              <a:buNone/>
              <a:defRPr/>
            </a:pPr>
            <a:r>
              <a:rPr lang="en-US" altLang="zh-CN" sz="1800" b="1" dirty="0">
                <a:latin typeface="Courier New" pitchFamily="49" charset="0"/>
                <a:cs typeface="Courier New" pitchFamily="49" charset="0"/>
              </a:rPr>
              <a:t>    while counter &lt;= n:</a:t>
            </a:r>
          </a:p>
          <a:p>
            <a:pPr>
              <a:buFont typeface="Arial" charset="0"/>
              <a:buNone/>
              <a:defRPr/>
            </a:pPr>
            <a:r>
              <a:rPr lang="en-US" altLang="zh-CN" sz="1800" b="1" dirty="0">
                <a:latin typeface="Courier New" pitchFamily="49" charset="0"/>
                <a:cs typeface="Courier New" pitchFamily="49" charset="0"/>
              </a:rPr>
              <a:t>        yield a</a:t>
            </a:r>
          </a:p>
          <a:p>
            <a:pPr>
              <a:buFont typeface="Arial" charset="0"/>
              <a:buNone/>
              <a:defRPr/>
            </a:pPr>
            <a:r>
              <a:rPr lang="en-US" altLang="zh-CN" sz="1800" b="1" dirty="0">
                <a:latin typeface="Courier New" pitchFamily="49" charset="0"/>
                <a:cs typeface="Courier New" pitchFamily="49" charset="0"/>
              </a:rPr>
              <a:t>        a, b = b, a + b</a:t>
            </a:r>
          </a:p>
          <a:p>
            <a:pPr>
              <a:buFont typeface="Arial" charset="0"/>
              <a:buNone/>
              <a:defRPr/>
            </a:pPr>
            <a:r>
              <a:rPr lang="en-US" altLang="zh-CN" sz="1800" b="1" dirty="0">
                <a:latin typeface="Courier New" pitchFamily="49" charset="0"/>
                <a:cs typeface="Courier New" pitchFamily="49" charset="0"/>
              </a:rPr>
              <a:t>        counter += 1</a:t>
            </a:r>
          </a:p>
          <a:p>
            <a:pPr>
              <a:buFont typeface="Arial" charset="0"/>
              <a:buNone/>
              <a:defRPr/>
            </a:pPr>
            <a:endParaRPr lang="en-US" altLang="zh-CN" sz="1800" b="1" dirty="0">
              <a:latin typeface="Courier New" pitchFamily="49" charset="0"/>
              <a:cs typeface="Courier New" pitchFamily="49" charset="0"/>
            </a:endParaRPr>
          </a:p>
          <a:p>
            <a:pPr>
              <a:buFont typeface="Arial" charset="0"/>
              <a:buNone/>
              <a:defRPr/>
            </a:pPr>
            <a:r>
              <a:rPr lang="en-US" altLang="zh-CN" sz="1800" b="1" dirty="0">
                <a:latin typeface="Courier New" pitchFamily="49" charset="0"/>
                <a:cs typeface="Courier New" pitchFamily="49" charset="0"/>
              </a:rPr>
              <a:t>for x in fib(10):</a:t>
            </a:r>
          </a:p>
          <a:p>
            <a:pPr>
              <a:buFont typeface="Arial" charset="0"/>
              <a:buNone/>
              <a:defRPr/>
            </a:pPr>
            <a:r>
              <a:rPr lang="en-US" altLang="zh-CN" sz="1800" b="1" dirty="0">
                <a:latin typeface="Courier New" pitchFamily="49" charset="0"/>
                <a:cs typeface="Courier New" pitchFamily="49" charset="0"/>
              </a:rPr>
              <a:t>	print(</a:t>
            </a:r>
            <a:r>
              <a:rPr lang="en-US" altLang="zh-CN" sz="1800" b="1" dirty="0" err="1">
                <a:latin typeface="Courier New" pitchFamily="49" charset="0"/>
                <a:cs typeface="Courier New" pitchFamily="49" charset="0"/>
              </a:rPr>
              <a:t>x,end</a:t>
            </a:r>
            <a:r>
              <a:rPr lang="en-US" altLang="zh-CN" sz="1800" b="1" dirty="0">
                <a:latin typeface="Courier New" pitchFamily="49" charset="0"/>
                <a:cs typeface="Courier New" pitchFamily="49" charset="0"/>
              </a:rPr>
              <a:t> = ",")         </a:t>
            </a:r>
          </a:p>
          <a:p>
            <a:pPr>
              <a:buFont typeface="Arial" charset="0"/>
              <a:buNone/>
              <a:defRPr/>
            </a:pPr>
            <a:endParaRPr lang="en-US" altLang="zh-CN" sz="1800" b="1" dirty="0">
              <a:latin typeface="Courier New" pitchFamily="49" charset="0"/>
              <a:cs typeface="Courier New" pitchFamily="49" charset="0"/>
            </a:endParaRPr>
          </a:p>
        </p:txBody>
      </p:sp>
      <p:sp>
        <p:nvSpPr>
          <p:cNvPr id="25190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pPr>
            <a:fld id="{4C62955F-7081-449A-BE2B-A83316378D25}" type="slidenum">
              <a:rPr lang="zh-CN" altLang="en-US" sz="1200" smtClean="0">
                <a:solidFill>
                  <a:srgbClr val="898989"/>
                </a:solidFill>
              </a:rPr>
              <a:pPr>
                <a:spcBef>
                  <a:spcPct val="0"/>
                </a:spcBef>
                <a:buFontTx/>
                <a:buNone/>
              </a:pPr>
              <a:t>32</a:t>
            </a:fld>
            <a:endParaRPr lang="zh-CN" altLang="en-US" sz="1200">
              <a:solidFill>
                <a:srgbClr val="898989"/>
              </a:solidFill>
            </a:endParaRPr>
          </a:p>
        </p:txBody>
      </p:sp>
      <p:sp>
        <p:nvSpPr>
          <p:cNvPr id="6" name="矩形 5"/>
          <p:cNvSpPr>
            <a:spLocks noChangeArrowheads="1"/>
          </p:cNvSpPr>
          <p:nvPr/>
        </p:nvSpPr>
        <p:spPr bwMode="auto">
          <a:xfrm>
            <a:off x="539552" y="4613275"/>
            <a:ext cx="2303463" cy="307975"/>
          </a:xfrm>
          <a:prstGeom prst="rect">
            <a:avLst/>
          </a:prstGeom>
          <a:gradFill rotWithShape="0">
            <a:gsLst>
              <a:gs pos="0">
                <a:srgbClr val="FFEFD1"/>
              </a:gs>
              <a:gs pos="64999">
                <a:srgbClr val="F0EBD5"/>
              </a:gs>
              <a:gs pos="100000">
                <a:srgbClr val="D1C39F"/>
              </a:gs>
            </a:gsLst>
            <a:lin ang="5400000"/>
          </a:gradFill>
          <a:ln w="3175">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spcBef>
                <a:spcPct val="0"/>
              </a:spcBef>
              <a:buFontTx/>
              <a:buNone/>
            </a:pPr>
            <a:r>
              <a:rPr lang="en-US" altLang="zh-CN" sz="1400">
                <a:latin typeface="Arial" panose="020B0604020202020204" pitchFamily="34" charset="0"/>
              </a:rPr>
              <a:t>0</a:t>
            </a:r>
            <a:r>
              <a:rPr lang="zh-CN" altLang="en-US" sz="1400">
                <a:latin typeface="Arial" panose="020B0604020202020204" pitchFamily="34" charset="0"/>
              </a:rPr>
              <a:t> </a:t>
            </a:r>
            <a:r>
              <a:rPr lang="en-US" altLang="zh-CN" sz="1400">
                <a:latin typeface="Arial" panose="020B0604020202020204" pitchFamily="34" charset="0"/>
              </a:rPr>
              <a:t>1</a:t>
            </a:r>
            <a:r>
              <a:rPr lang="zh-CN" altLang="en-US" sz="1400">
                <a:latin typeface="Arial" panose="020B0604020202020204" pitchFamily="34" charset="0"/>
              </a:rPr>
              <a:t> </a:t>
            </a:r>
            <a:r>
              <a:rPr lang="en-US" altLang="zh-CN" sz="1400">
                <a:latin typeface="Arial" panose="020B0604020202020204" pitchFamily="34" charset="0"/>
              </a:rPr>
              <a:t>1</a:t>
            </a:r>
            <a:r>
              <a:rPr lang="zh-CN" altLang="en-US" sz="1400">
                <a:latin typeface="Arial" panose="020B0604020202020204" pitchFamily="34" charset="0"/>
              </a:rPr>
              <a:t> </a:t>
            </a:r>
            <a:r>
              <a:rPr lang="en-US" altLang="zh-CN" sz="1400">
                <a:latin typeface="Arial" panose="020B0604020202020204" pitchFamily="34" charset="0"/>
              </a:rPr>
              <a:t>2</a:t>
            </a:r>
            <a:r>
              <a:rPr lang="zh-CN" altLang="en-US" sz="1400">
                <a:latin typeface="Arial" panose="020B0604020202020204" pitchFamily="34" charset="0"/>
              </a:rPr>
              <a:t> </a:t>
            </a:r>
            <a:r>
              <a:rPr lang="en-US" altLang="zh-CN" sz="1400">
                <a:latin typeface="Arial" panose="020B0604020202020204" pitchFamily="34" charset="0"/>
              </a:rPr>
              <a:t>3</a:t>
            </a:r>
            <a:r>
              <a:rPr lang="zh-CN" altLang="en-US" sz="1400">
                <a:latin typeface="Arial" panose="020B0604020202020204" pitchFamily="34" charset="0"/>
              </a:rPr>
              <a:t> </a:t>
            </a:r>
            <a:r>
              <a:rPr lang="en-US" altLang="zh-CN" sz="1400">
                <a:latin typeface="Arial" panose="020B0604020202020204" pitchFamily="34" charset="0"/>
              </a:rPr>
              <a:t>5</a:t>
            </a:r>
            <a:r>
              <a:rPr lang="zh-CN" altLang="en-US" sz="1400">
                <a:latin typeface="Arial" panose="020B0604020202020204" pitchFamily="34" charset="0"/>
              </a:rPr>
              <a:t> </a:t>
            </a:r>
            <a:r>
              <a:rPr lang="en-US" altLang="zh-CN" sz="1400">
                <a:latin typeface="Arial" panose="020B0604020202020204" pitchFamily="34" charset="0"/>
              </a:rPr>
              <a:t>8</a:t>
            </a:r>
            <a:r>
              <a:rPr lang="zh-CN" altLang="en-US" sz="1400">
                <a:latin typeface="Arial" panose="020B0604020202020204" pitchFamily="34" charset="0"/>
              </a:rPr>
              <a:t> </a:t>
            </a:r>
            <a:r>
              <a:rPr lang="en-US" altLang="zh-CN" sz="1400">
                <a:latin typeface="Arial" panose="020B0604020202020204" pitchFamily="34" charset="0"/>
              </a:rPr>
              <a:t>13</a:t>
            </a:r>
            <a:r>
              <a:rPr lang="zh-CN" altLang="en-US" sz="1400">
                <a:latin typeface="Arial" panose="020B0604020202020204" pitchFamily="34" charset="0"/>
              </a:rPr>
              <a:t> </a:t>
            </a:r>
            <a:r>
              <a:rPr lang="en-US" altLang="zh-CN" sz="1400">
                <a:latin typeface="Arial" panose="020B0604020202020204" pitchFamily="34" charset="0"/>
              </a:rPr>
              <a:t>21</a:t>
            </a:r>
            <a:r>
              <a:rPr lang="zh-CN" altLang="en-US" sz="1400">
                <a:latin typeface="Arial" panose="020B0604020202020204" pitchFamily="34" charset="0"/>
              </a:rPr>
              <a:t> </a:t>
            </a:r>
            <a:r>
              <a:rPr lang="en-US" altLang="zh-CN" sz="1400">
                <a:latin typeface="Arial" panose="020B0604020202020204" pitchFamily="34" charset="0"/>
              </a:rPr>
              <a:t>34</a:t>
            </a:r>
            <a:r>
              <a:rPr lang="zh-CN" altLang="en-US" sz="1400">
                <a:latin typeface="Arial" panose="020B0604020202020204" pitchFamily="34" charset="0"/>
              </a:rPr>
              <a:t> </a:t>
            </a:r>
            <a:r>
              <a:rPr lang="en-US" altLang="zh-CN" sz="1400">
                <a:latin typeface="Arial" panose="020B0604020202020204" pitchFamily="34" charset="0"/>
              </a:rPr>
              <a:t>55</a:t>
            </a:r>
            <a:endParaRPr lang="zh-CN" altLang="en-US" sz="1400">
              <a:latin typeface="Arial" panose="020B0604020202020204" pitchFamily="34" charset="0"/>
            </a:endParaRPr>
          </a:p>
        </p:txBody>
      </p:sp>
      <p:sp>
        <p:nvSpPr>
          <p:cNvPr id="7" name="内容占位符 2"/>
          <p:cNvSpPr txBox="1">
            <a:spLocks/>
          </p:cNvSpPr>
          <p:nvPr/>
        </p:nvSpPr>
        <p:spPr bwMode="auto">
          <a:xfrm>
            <a:off x="4248820" y="2355726"/>
            <a:ext cx="460876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lumMod val="85000"/>
                    <a:lumOff val="15000"/>
                  </a:schemeClr>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lumMod val="85000"/>
                    <a:lumOff val="15000"/>
                  </a:schemeClr>
                </a:solidFill>
                <a:latin typeface="+mn-lt"/>
                <a:ea typeface="微软雅黑" panose="020B0503020204020204"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lumMod val="85000"/>
                    <a:lumOff val="15000"/>
                  </a:schemeClr>
                </a:solidFill>
                <a:latin typeface="+mn-lt"/>
                <a:ea typeface="微软雅黑" panose="020B0503020204020204"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lumMod val="85000"/>
                    <a:lumOff val="15000"/>
                  </a:schemeClr>
                </a:solidFill>
                <a:latin typeface="+mn-lt"/>
                <a:ea typeface="微软雅黑" panose="020B0503020204020204"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lumMod val="85000"/>
                    <a:lumOff val="15000"/>
                  </a:schemeClr>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defRPr/>
            </a:pPr>
            <a:r>
              <a:rPr lang="en-US" altLang="zh-CN" sz="1800" dirty="0">
                <a:solidFill>
                  <a:srgbClr val="7030A0"/>
                </a:solidFill>
                <a:latin typeface="微软雅黑" panose="020B0503020204020204" pitchFamily="34" charset="-122"/>
              </a:rPr>
              <a:t>	</a:t>
            </a:r>
            <a:r>
              <a:rPr lang="zh-CN" altLang="en-US" sz="1800" dirty="0">
                <a:solidFill>
                  <a:srgbClr val="7030A0"/>
                </a:solidFill>
                <a:latin typeface="微软雅黑" panose="020B0503020204020204" pitchFamily="34" charset="-122"/>
              </a:rPr>
              <a:t>生成器的一个优点就是它不要求事先准备好整个迭代过程中所有的元素。生成器仅仅在迭代至某个元素时才计算该元素，而在这之前或之后，元素可以不存在或者被销毁。这个特点使得它特别适合用于遍历一些巨大的或是无限的集合，比如几个</a:t>
            </a:r>
            <a:r>
              <a:rPr lang="en-US" altLang="zh-CN" sz="1800" dirty="0">
                <a:solidFill>
                  <a:srgbClr val="7030A0"/>
                </a:solidFill>
                <a:latin typeface="微软雅黑" panose="020B0503020204020204" pitchFamily="34" charset="-122"/>
              </a:rPr>
              <a:t>G</a:t>
            </a:r>
            <a:r>
              <a:rPr lang="zh-CN" altLang="en-US" sz="1800" dirty="0">
                <a:solidFill>
                  <a:srgbClr val="7030A0"/>
                </a:solidFill>
                <a:latin typeface="微软雅黑" panose="020B0503020204020204" pitchFamily="34" charset="-122"/>
              </a:rPr>
              <a:t>的文件，或是斐波那契数列等等。这个特点被称为延迟计算或惰性求值</a:t>
            </a:r>
            <a:r>
              <a:rPr lang="en-US" altLang="zh-CN" sz="1800" dirty="0">
                <a:solidFill>
                  <a:srgbClr val="7030A0"/>
                </a:solidFill>
                <a:latin typeface="微软雅黑" panose="020B0503020204020204" pitchFamily="34" charset="-122"/>
              </a:rPr>
              <a:t>(Lazy evaluation)</a:t>
            </a:r>
            <a:r>
              <a:rPr lang="zh-CN" altLang="en-US" sz="1800" dirty="0">
                <a:solidFill>
                  <a:srgbClr val="7030A0"/>
                </a:solidFill>
                <a:latin typeface="微软雅黑" panose="020B0503020204020204" pitchFamily="34" charset="-122"/>
              </a:rPr>
              <a:t>。</a:t>
            </a:r>
            <a:endParaRPr lang="en-US" altLang="zh-CN" sz="1800" dirty="0">
              <a:solidFill>
                <a:srgbClr val="7030A0"/>
              </a:solidFill>
              <a:latin typeface="微软雅黑" panose="020B0503020204020204" pitchFamily="34" charset="-122"/>
            </a:endParaRPr>
          </a:p>
        </p:txBody>
      </p:sp>
    </p:spTree>
    <p:extLst>
      <p:ext uri="{BB962C8B-B14F-4D97-AF65-F5344CB8AC3E}">
        <p14:creationId xmlns:p14="http://schemas.microsoft.com/office/powerpoint/2010/main" val="188083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ctrTitle"/>
          </p:nvPr>
        </p:nvSpPr>
        <p:spPr>
          <a:xfrm>
            <a:off x="-36513" y="2427288"/>
            <a:ext cx="2952751" cy="504825"/>
          </a:xfrm>
        </p:spPr>
        <p:txBody>
          <a:bodyPr/>
          <a:lstStyle/>
          <a:p>
            <a:pPr eaLnBrk="1" hangingPunct="1"/>
            <a:r>
              <a:rPr lang="en-US" altLang="zh-CN" sz="2500" dirty="0"/>
              <a:t>Python</a:t>
            </a:r>
            <a:r>
              <a:rPr lang="zh-CN" altLang="en-US" sz="2500" dirty="0"/>
              <a:t>中的类</a:t>
            </a:r>
          </a:p>
        </p:txBody>
      </p:sp>
      <p:sp>
        <p:nvSpPr>
          <p:cNvPr id="9219" name="TextBox 3"/>
          <p:cNvSpPr txBox="1">
            <a:spLocks noChangeArrowheads="1"/>
          </p:cNvSpPr>
          <p:nvPr/>
        </p:nvSpPr>
        <p:spPr bwMode="auto">
          <a:xfrm>
            <a:off x="2916238" y="52388"/>
            <a:ext cx="203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spcBef>
                <a:spcPct val="0"/>
              </a:spcBef>
              <a:buFontTx/>
              <a:buNone/>
            </a:pPr>
            <a:r>
              <a:rPr lang="zh-CN" altLang="en-US" sz="1800" dirty="0">
                <a:solidFill>
                  <a:srgbClr val="000000"/>
                </a:solidFill>
                <a:latin typeface="黑体" panose="02010609060101010101" pitchFamily="49" charset="-122"/>
                <a:ea typeface="黑体" panose="02010609060101010101" pitchFamily="49" charset="-122"/>
              </a:rPr>
              <a:t>信息科学技术学院</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5816" y="483518"/>
            <a:ext cx="6196924" cy="4104456"/>
          </a:xfrm>
          <a:prstGeom prst="rect">
            <a:avLst/>
          </a:prstGeom>
        </p:spPr>
      </p:pic>
      <p:sp>
        <p:nvSpPr>
          <p:cNvPr id="7" name="标题 1"/>
          <p:cNvSpPr txBox="1">
            <a:spLocks/>
          </p:cNvSpPr>
          <p:nvPr/>
        </p:nvSpPr>
        <p:spPr bwMode="auto">
          <a:xfrm>
            <a:off x="6372200" y="4587974"/>
            <a:ext cx="2952751"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ea typeface="黑体" pitchFamily="2" charset="-122"/>
              </a:defRPr>
            </a:lvl2pPr>
            <a:lvl3pPr algn="ctr" rtl="0" eaLnBrk="0" fontAlgn="base" hangingPunct="0">
              <a:spcBef>
                <a:spcPct val="0"/>
              </a:spcBef>
              <a:spcAft>
                <a:spcPct val="0"/>
              </a:spcAft>
              <a:defRPr sz="4400">
                <a:solidFill>
                  <a:schemeClr val="tx1"/>
                </a:solidFill>
                <a:latin typeface="Arial" charset="0"/>
                <a:ea typeface="黑体" pitchFamily="2" charset="-122"/>
              </a:defRPr>
            </a:lvl3pPr>
            <a:lvl4pPr algn="ctr" rtl="0" eaLnBrk="0" fontAlgn="base" hangingPunct="0">
              <a:spcBef>
                <a:spcPct val="0"/>
              </a:spcBef>
              <a:spcAft>
                <a:spcPct val="0"/>
              </a:spcAft>
              <a:defRPr sz="4400">
                <a:solidFill>
                  <a:schemeClr val="tx1"/>
                </a:solidFill>
                <a:latin typeface="Arial" charset="0"/>
                <a:ea typeface="黑体" pitchFamily="2" charset="-122"/>
              </a:defRPr>
            </a:lvl4pPr>
            <a:lvl5pPr algn="ctr" rtl="0" eaLnBrk="0" fontAlgn="base" hangingPunct="0">
              <a:spcBef>
                <a:spcPct val="0"/>
              </a:spcBef>
              <a:spcAft>
                <a:spcPct val="0"/>
              </a:spcAft>
              <a:defRPr sz="4400">
                <a:solidFill>
                  <a:schemeClr val="tx1"/>
                </a:solidFill>
                <a:latin typeface="Arial" charset="0"/>
                <a:ea typeface="黑体" pitchFamily="2" charset="-122"/>
              </a:defRPr>
            </a:lvl5pPr>
            <a:lvl6pPr marL="457200" algn="ctr" rtl="0" fontAlgn="base">
              <a:spcBef>
                <a:spcPct val="0"/>
              </a:spcBef>
              <a:spcAft>
                <a:spcPct val="0"/>
              </a:spcAft>
              <a:defRPr sz="4400">
                <a:solidFill>
                  <a:schemeClr val="tx1"/>
                </a:solidFill>
                <a:latin typeface="Arial" charset="0"/>
                <a:ea typeface="黑体" pitchFamily="2" charset="-122"/>
              </a:defRPr>
            </a:lvl6pPr>
            <a:lvl7pPr marL="914400" algn="ctr" rtl="0" fontAlgn="base">
              <a:spcBef>
                <a:spcPct val="0"/>
              </a:spcBef>
              <a:spcAft>
                <a:spcPct val="0"/>
              </a:spcAft>
              <a:defRPr sz="4400">
                <a:solidFill>
                  <a:schemeClr val="tx1"/>
                </a:solidFill>
                <a:latin typeface="Arial" charset="0"/>
                <a:ea typeface="黑体" pitchFamily="2" charset="-122"/>
              </a:defRPr>
            </a:lvl7pPr>
            <a:lvl8pPr marL="1371600" algn="ctr" rtl="0" fontAlgn="base">
              <a:spcBef>
                <a:spcPct val="0"/>
              </a:spcBef>
              <a:spcAft>
                <a:spcPct val="0"/>
              </a:spcAft>
              <a:defRPr sz="4400">
                <a:solidFill>
                  <a:schemeClr val="tx1"/>
                </a:solidFill>
                <a:latin typeface="Arial" charset="0"/>
                <a:ea typeface="黑体" pitchFamily="2" charset="-122"/>
              </a:defRPr>
            </a:lvl8pPr>
            <a:lvl9pPr marL="1828800" algn="ctr" rtl="0" fontAlgn="base">
              <a:spcBef>
                <a:spcPct val="0"/>
              </a:spcBef>
              <a:spcAft>
                <a:spcPct val="0"/>
              </a:spcAft>
              <a:defRPr sz="4400">
                <a:solidFill>
                  <a:schemeClr val="tx1"/>
                </a:solidFill>
                <a:latin typeface="Arial" charset="0"/>
                <a:ea typeface="黑体" pitchFamily="2" charset="-122"/>
              </a:defRPr>
            </a:lvl9pPr>
          </a:lstStyle>
          <a:p>
            <a:pPr eaLnBrk="1" hangingPunct="1"/>
            <a:r>
              <a:rPr lang="zh-CN" altLang="en-US" sz="2000" dirty="0">
                <a:solidFill>
                  <a:schemeClr val="tx1"/>
                </a:solidFill>
              </a:rPr>
              <a:t>内蒙古浑善达克沙地</a:t>
            </a:r>
          </a:p>
        </p:txBody>
      </p:sp>
    </p:spTree>
    <p:extLst>
      <p:ext uri="{BB962C8B-B14F-4D97-AF65-F5344CB8AC3E}">
        <p14:creationId xmlns:p14="http://schemas.microsoft.com/office/powerpoint/2010/main" val="633377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类的定义</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323528" y="619185"/>
            <a:ext cx="87122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class </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类名</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init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__(self,</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参数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1,</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参数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2......):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构造函数</a:t>
            </a:r>
            <a:endPar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self.</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属性</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1 = </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参数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1</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self.</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属性</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2 = </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参数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2</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成员函数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1(self,</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参数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1,</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参数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2......):</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成员函数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2(self,</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参数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1,</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参数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2......):</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成员函数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n(self,</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参数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1,</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参数</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2......):</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类和对象的概念</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843558"/>
            <a:ext cx="87122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defTabSz="1440000">
              <a:spcBef>
                <a:spcPct val="0"/>
              </a:spcBef>
              <a:buFont typeface="Wingdings" panose="05000000000000000000" pitchFamily="2" charset="2"/>
              <a:buChar char="Ø"/>
              <a:tabLst>
                <a:tab pos="540000" algn="l"/>
              </a:tabLst>
              <a:defRPr/>
            </a:pPr>
            <a:r>
              <a:rPr lang="zh-CN" altLang="en-US" sz="2200" dirty="0">
                <a:latin typeface="微软雅黑" panose="020B0503020204020204" pitchFamily="34" charset="-122"/>
                <a:cs typeface="Courier New" panose="02070309020205020404" pitchFamily="49" charset="0"/>
              </a:rPr>
              <a:t>类概括了一种事物的特点，包括</a:t>
            </a:r>
            <a:r>
              <a:rPr lang="zh-CN" altLang="en-US" sz="2200" dirty="0">
                <a:solidFill>
                  <a:srgbClr val="FF0000"/>
                </a:solidFill>
                <a:latin typeface="微软雅黑" panose="020B0503020204020204" pitchFamily="34" charset="-122"/>
                <a:cs typeface="Courier New" panose="02070309020205020404" pitchFamily="49" charset="0"/>
              </a:rPr>
              <a:t>属性</a:t>
            </a:r>
            <a:r>
              <a:rPr lang="zh-CN" altLang="en-US" sz="2200" dirty="0">
                <a:latin typeface="微软雅黑" panose="020B0503020204020204" pitchFamily="34" charset="-122"/>
                <a:cs typeface="Courier New" panose="02070309020205020404" pitchFamily="49" charset="0"/>
              </a:rPr>
              <a:t>和</a:t>
            </a:r>
            <a:r>
              <a:rPr lang="zh-CN" altLang="en-US" sz="2200" dirty="0">
                <a:solidFill>
                  <a:srgbClr val="FF0000"/>
                </a:solidFill>
                <a:latin typeface="微软雅黑" panose="020B0503020204020204" pitchFamily="34" charset="-122"/>
                <a:cs typeface="Courier New" panose="02070309020205020404" pitchFamily="49" charset="0"/>
              </a:rPr>
              <a:t>方法</a:t>
            </a:r>
            <a:r>
              <a:rPr lang="en-US" altLang="zh-CN" sz="2200" dirty="0">
                <a:latin typeface="微软雅黑" panose="020B0503020204020204" pitchFamily="34" charset="-122"/>
                <a:cs typeface="Courier New" panose="02070309020205020404" pitchFamily="49" charset="0"/>
              </a:rPr>
              <a:t>(</a:t>
            </a:r>
            <a:r>
              <a:rPr lang="zh-CN" altLang="en-US" sz="2200" dirty="0">
                <a:latin typeface="微软雅黑" panose="020B0503020204020204" pitchFamily="34" charset="-122"/>
                <a:cs typeface="Courier New" panose="02070309020205020404" pitchFamily="49" charset="0"/>
              </a:rPr>
              <a:t>成员函数）</a:t>
            </a:r>
            <a:endParaRPr lang="en-US" altLang="zh-CN" sz="2200" dirty="0">
              <a:latin typeface="微软雅黑" panose="020B0503020204020204" pitchFamily="34"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endParaRPr lang="en-US" altLang="zh-CN" sz="2200" dirty="0">
              <a:latin typeface="微软雅黑" panose="020B0503020204020204" pitchFamily="34"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en-US" sz="2200" dirty="0">
                <a:latin typeface="微软雅黑" panose="020B0503020204020204" pitchFamily="34" charset="-122"/>
                <a:cs typeface="Courier New" panose="02070309020205020404" pitchFamily="49" charset="0"/>
              </a:rPr>
              <a:t>对象是通过类定义的变量，一个对象就是一个类的实例</a:t>
            </a:r>
            <a:endParaRPr lang="en-US" altLang="zh-CN" sz="2200" dirty="0">
              <a:latin typeface="微软雅黑" panose="020B0503020204020204" pitchFamily="34"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endParaRPr lang="en-US" altLang="zh-CN" sz="2200" dirty="0">
              <a:latin typeface="微软雅黑" panose="020B0503020204020204" pitchFamily="34"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en-US" altLang="zh-CN" sz="2200" dirty="0">
                <a:latin typeface="微软雅黑" panose="020B0503020204020204" pitchFamily="34" charset="-122"/>
              </a:rPr>
              <a:t>Python</a:t>
            </a:r>
            <a:r>
              <a:rPr lang="zh-CN" altLang="zh-CN" sz="2200" dirty="0">
                <a:latin typeface="微软雅黑" panose="020B0503020204020204" pitchFamily="34" charset="-122"/>
              </a:rPr>
              <a:t>中所有的变量，以及小数、复数、字符串、元组、列表、集合、字典等组合数据类型的常量，都是对象，函数也是对象</a:t>
            </a:r>
            <a:endParaRPr lang="en-US" altLang="zh-CN" sz="2200" dirty="0">
              <a:latin typeface="微软雅黑" panose="020B0503020204020204" pitchFamily="34" charset="-122"/>
            </a:endParaRPr>
          </a:p>
          <a:p>
            <a:pPr defTabSz="1440000">
              <a:spcBef>
                <a:spcPct val="0"/>
              </a:spcBef>
              <a:buFont typeface="Wingdings" panose="05000000000000000000" pitchFamily="2" charset="2"/>
              <a:buChar char="Ø"/>
              <a:tabLst>
                <a:tab pos="540000" algn="l"/>
              </a:tabLst>
              <a:defRPr/>
            </a:pPr>
            <a:endParaRPr lang="en-US" altLang="zh-CN" sz="2200" dirty="0">
              <a:latin typeface="微软雅黑" panose="020B0503020204020204" pitchFamily="34"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en-US" sz="2200" dirty="0">
                <a:latin typeface="微软雅黑" panose="020B0503020204020204" pitchFamily="34" charset="-122"/>
                <a:cs typeface="Courier New" panose="02070309020205020404" pitchFamily="49" charset="0"/>
              </a:rPr>
              <a:t>整型变量所属的类是</a:t>
            </a:r>
            <a:r>
              <a:rPr lang="en-US" altLang="zh-CN" sz="2200" dirty="0" err="1">
                <a:latin typeface="微软雅黑" panose="020B0503020204020204" pitchFamily="34" charset="-122"/>
                <a:cs typeface="Courier New" panose="02070309020205020404" pitchFamily="49" charset="0"/>
              </a:rPr>
              <a:t>int</a:t>
            </a:r>
            <a:r>
              <a:rPr lang="zh-CN" altLang="en-US" sz="2200" dirty="0">
                <a:latin typeface="微软雅黑" panose="020B0503020204020204" pitchFamily="34" charset="-122"/>
                <a:cs typeface="Courier New" panose="02070309020205020404" pitchFamily="49" charset="0"/>
              </a:rPr>
              <a:t>，小数所属于的类是</a:t>
            </a:r>
            <a:r>
              <a:rPr lang="en-US" altLang="zh-CN" sz="2200" dirty="0">
                <a:latin typeface="微软雅黑" panose="020B0503020204020204" pitchFamily="34" charset="-122"/>
                <a:cs typeface="Courier New" panose="02070309020205020404" pitchFamily="49" charset="0"/>
              </a:rPr>
              <a:t>float,</a:t>
            </a:r>
            <a:r>
              <a:rPr lang="zh-CN" altLang="en-US" sz="2200" dirty="0">
                <a:latin typeface="微软雅黑" panose="020B0503020204020204" pitchFamily="34" charset="-122"/>
                <a:cs typeface="Courier New" panose="02070309020205020404" pitchFamily="49" charset="0"/>
              </a:rPr>
              <a:t>字符串所属于的类是</a:t>
            </a:r>
            <a:r>
              <a:rPr lang="en-US" altLang="zh-CN" sz="2200" dirty="0" err="1">
                <a:latin typeface="微软雅黑" panose="020B0503020204020204" pitchFamily="34" charset="-122"/>
                <a:cs typeface="Courier New" panose="02070309020205020404" pitchFamily="49" charset="0"/>
              </a:rPr>
              <a:t>str</a:t>
            </a:r>
            <a:r>
              <a:rPr lang="zh-CN" altLang="en-US" sz="2200" dirty="0">
                <a:latin typeface="微软雅黑" panose="020B0503020204020204" pitchFamily="34" charset="-122"/>
                <a:cs typeface="Courier New" panose="02070309020205020404" pitchFamily="49" charset="0"/>
              </a:rPr>
              <a:t>，列表所属的类是</a:t>
            </a:r>
            <a:r>
              <a:rPr lang="en-US" altLang="zh-CN" sz="2200" dirty="0">
                <a:latin typeface="微软雅黑" panose="020B0503020204020204" pitchFamily="34" charset="-122"/>
                <a:cs typeface="Courier New" panose="02070309020205020404" pitchFamily="49" charset="0"/>
              </a:rPr>
              <a:t>list....</a:t>
            </a:r>
          </a:p>
        </p:txBody>
      </p:sp>
    </p:spTree>
    <p:extLst>
      <p:ext uri="{BB962C8B-B14F-4D97-AF65-F5344CB8AC3E}">
        <p14:creationId xmlns:p14="http://schemas.microsoft.com/office/powerpoint/2010/main" val="3729313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类和对象示例</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586672"/>
            <a:ext cx="8712200" cy="453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class rectangle:</a:t>
            </a: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init</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self,w,h</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self.w,self.h</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w,h</a:t>
            </a:r>
            <a:endParaRPr lang="en-US" altLang="zh-CN" sz="17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area(self):</a:t>
            </a: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return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self.w</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self.h</a:t>
            </a:r>
            <a:endParaRPr lang="en-US" altLang="zh-CN" sz="17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perimeter(self):</a:t>
            </a: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return 2 *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self.w</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self.h</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main():</a:t>
            </a: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w,h</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 map(</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int,input</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().split())	</a:t>
            </a:r>
            <a:r>
              <a:rPr lang="en-US" altLang="zh-CN" sz="17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7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假设输入</a:t>
            </a:r>
            <a:r>
              <a:rPr lang="en-US" altLang="zh-CN" sz="17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2 3</a:t>
            </a: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rect</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 rectangle(</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w,h</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7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en-US" altLang="zh-CN" sz="1700" b="1" dirty="0" err="1">
                <a:solidFill>
                  <a:srgbClr val="00B050"/>
                </a:solidFill>
                <a:latin typeface="Courier New" panose="02070309020205020404" pitchFamily="49" charset="0"/>
                <a:ea typeface="黑体" panose="02010609060101010101" pitchFamily="49" charset="-122"/>
                <a:cs typeface="Courier New" panose="02070309020205020404" pitchFamily="49" charset="0"/>
              </a:rPr>
              <a:t>rect</a:t>
            </a:r>
            <a:r>
              <a:rPr lang="zh-CN" altLang="en-US" sz="17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是对象 用构造函数初始化</a:t>
            </a:r>
            <a:endParaRPr lang="en-US" altLang="zh-CN" sz="1700" b="1" dirty="0">
              <a:solidFill>
                <a:srgbClr val="00B05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print(</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rect.area</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rect.perimeter</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7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#&gt;&gt;6 10</a:t>
            </a: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rect.w,rect.h</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 10,20</a:t>
            </a: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print(</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rect.area</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700" b="1" dirty="0" err="1">
                <a:latin typeface="Courier New" panose="02070309020205020404" pitchFamily="49" charset="0"/>
                <a:ea typeface="黑体" panose="02010609060101010101" pitchFamily="49" charset="-122"/>
                <a:cs typeface="Courier New" panose="02070309020205020404" pitchFamily="49" charset="0"/>
              </a:rPr>
              <a:t>rect.perimeter</a:t>
            </a:r>
            <a:r>
              <a:rPr lang="en-US" altLang="zh-CN" sz="17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7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#&gt;&gt;200 60</a:t>
            </a: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rect2 = rectangle(2,3)</a:t>
            </a: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    print(rect2.area(), rect2.perimeter())  	</a:t>
            </a:r>
            <a:r>
              <a:rPr lang="en-US" altLang="zh-CN" sz="17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#&gt;&gt;6 10</a:t>
            </a:r>
          </a:p>
          <a:p>
            <a:pPr marL="0" indent="0" defTabSz="1440000">
              <a:spcBef>
                <a:spcPct val="0"/>
              </a:spcBef>
              <a:buNone/>
              <a:tabLst>
                <a:tab pos="540000" algn="l"/>
              </a:tabLst>
              <a:defRPr/>
            </a:pPr>
            <a:r>
              <a:rPr lang="en-US" altLang="zh-CN" sz="1700" b="1" dirty="0">
                <a:latin typeface="Courier New" panose="02070309020205020404" pitchFamily="49" charset="0"/>
                <a:ea typeface="黑体" panose="02010609060101010101" pitchFamily="49" charset="-122"/>
                <a:cs typeface="Courier New" panose="02070309020205020404" pitchFamily="49" charset="0"/>
              </a:rPr>
              <a:t>main()</a:t>
            </a:r>
          </a:p>
          <a:p>
            <a:pPr defTabSz="1440000">
              <a:spcBef>
                <a:spcPct val="0"/>
              </a:spcBef>
              <a:buFont typeface="Wingdings" panose="05000000000000000000" pitchFamily="2" charset="2"/>
              <a:buChar char="Ø"/>
              <a:tabLst>
                <a:tab pos="540000" algn="l"/>
              </a:tabLst>
              <a:defRPr/>
            </a:pPr>
            <a:endParaRPr lang="en-US" altLang="zh-CN" sz="1700" dirty="0">
              <a:latin typeface="黑体" panose="02010609060101010101" pitchFamily="49" charset="-122"/>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1923968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对象的比较</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167481" y="915566"/>
            <a:ext cx="8712200" cy="312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endParaRPr lang="en-US" altLang="zh-CN" sz="1700" b="1" dirty="0">
              <a:latin typeface="微软雅黑" panose="020B0503020204020204" pitchFamily="34"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en-US" sz="1800" dirty="0">
                <a:latin typeface="微软雅黑" panose="020B0503020204020204" pitchFamily="34" charset="-122"/>
                <a:cs typeface="Courier New" panose="02070309020205020404" pitchFamily="49" charset="0"/>
              </a:rPr>
              <a:t>默认情况下，自定义类的对象</a:t>
            </a:r>
            <a:r>
              <a:rPr lang="en-US" altLang="zh-CN" sz="1800" dirty="0">
                <a:latin typeface="微软雅黑" panose="020B0503020204020204" pitchFamily="34" charset="-122"/>
                <a:cs typeface="Courier New" panose="02070309020205020404" pitchFamily="49" charset="0"/>
              </a:rPr>
              <a:t>a</a:t>
            </a:r>
            <a:r>
              <a:rPr lang="zh-CN" altLang="en-US" sz="1800" dirty="0">
                <a:latin typeface="微软雅黑" panose="020B0503020204020204" pitchFamily="34" charset="-122"/>
                <a:cs typeface="Courier New" panose="02070309020205020404" pitchFamily="49" charset="0"/>
              </a:rPr>
              <a:t>和</a:t>
            </a:r>
            <a:r>
              <a:rPr lang="en-US" altLang="zh-CN" sz="1800" dirty="0">
                <a:latin typeface="微软雅黑" panose="020B0503020204020204" pitchFamily="34" charset="-122"/>
                <a:cs typeface="Courier New" panose="02070309020205020404" pitchFamily="49" charset="0"/>
              </a:rPr>
              <a:t>b</a:t>
            </a:r>
            <a:r>
              <a:rPr lang="zh-CN" altLang="en-US" sz="1800" dirty="0">
                <a:latin typeface="微软雅黑" panose="020B0503020204020204" pitchFamily="34" charset="-122"/>
                <a:cs typeface="Courier New" panose="02070309020205020404" pitchFamily="49" charset="0"/>
              </a:rPr>
              <a:t>，只能用 </a:t>
            </a:r>
            <a:r>
              <a:rPr lang="en-US" altLang="zh-CN" sz="1800" dirty="0">
                <a:latin typeface="微软雅黑" panose="020B0503020204020204" pitchFamily="34" charset="-122"/>
                <a:cs typeface="Courier New" panose="02070309020205020404" pitchFamily="49" charset="0"/>
              </a:rPr>
              <a:t>== </a:t>
            </a:r>
            <a:r>
              <a:rPr lang="zh-CN" altLang="en-US" sz="1800" dirty="0">
                <a:latin typeface="微软雅黑" panose="020B0503020204020204" pitchFamily="34" charset="-122"/>
                <a:cs typeface="Courier New" panose="02070309020205020404" pitchFamily="49" charset="0"/>
              </a:rPr>
              <a:t>比较，且 </a:t>
            </a:r>
            <a:r>
              <a:rPr lang="en-US" altLang="zh-CN" sz="1800" dirty="0">
                <a:latin typeface="微软雅黑" panose="020B0503020204020204" pitchFamily="34" charset="-122"/>
                <a:cs typeface="Courier New" panose="02070309020205020404" pitchFamily="49" charset="0"/>
              </a:rPr>
              <a:t>a == b </a:t>
            </a:r>
            <a:r>
              <a:rPr lang="zh-CN" altLang="en-US" sz="1800" dirty="0">
                <a:latin typeface="微软雅黑" panose="020B0503020204020204" pitchFamily="34" charset="-122"/>
                <a:cs typeface="Courier New" panose="02070309020205020404" pitchFamily="49" charset="0"/>
              </a:rPr>
              <a:t>等价于</a:t>
            </a:r>
            <a:r>
              <a:rPr lang="en-US" altLang="zh-CN" sz="1800" dirty="0">
                <a:latin typeface="微软雅黑" panose="020B0503020204020204" pitchFamily="34" charset="-122"/>
                <a:cs typeface="Courier New" panose="02070309020205020404" pitchFamily="49" charset="0"/>
              </a:rPr>
              <a:t>a is b</a:t>
            </a:r>
          </a:p>
          <a:p>
            <a:pPr defTabSz="1440000">
              <a:spcBef>
                <a:spcPct val="0"/>
              </a:spcBef>
              <a:buFont typeface="Wingdings" panose="05000000000000000000" pitchFamily="2" charset="2"/>
              <a:buChar char="Ø"/>
              <a:tabLst>
                <a:tab pos="540000" algn="l"/>
              </a:tabLst>
              <a:defRPr/>
            </a:pPr>
            <a:endParaRPr lang="en-US" altLang="zh-CN" sz="1800" dirty="0">
              <a:latin typeface="微软雅黑" panose="020B0503020204020204" pitchFamily="34"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en-US" sz="1800" dirty="0">
                <a:latin typeface="微软雅黑" panose="020B0503020204020204" pitchFamily="34" charset="-122"/>
                <a:cs typeface="Courier New" panose="02070309020205020404" pitchFamily="49" charset="0"/>
              </a:rPr>
              <a:t>所有类都有 </a:t>
            </a:r>
            <a:r>
              <a:rPr lang="en-US" altLang="zh-CN" sz="1800" dirty="0">
                <a:latin typeface="微软雅黑" panose="020B0503020204020204" pitchFamily="34" charset="-122"/>
                <a:cs typeface="Courier New" panose="02070309020205020404" pitchFamily="49" charset="0"/>
              </a:rPr>
              <a:t>__</a:t>
            </a:r>
            <a:r>
              <a:rPr lang="en-US" altLang="zh-CN" sz="1800" dirty="0" err="1">
                <a:latin typeface="微软雅黑" panose="020B0503020204020204" pitchFamily="34" charset="-122"/>
                <a:cs typeface="Courier New" panose="02070309020205020404" pitchFamily="49" charset="0"/>
              </a:rPr>
              <a:t>eq</a:t>
            </a:r>
            <a:r>
              <a:rPr lang="en-US" altLang="zh-CN" sz="1800" dirty="0">
                <a:latin typeface="微软雅黑" panose="020B0503020204020204" pitchFamily="34" charset="-122"/>
                <a:cs typeface="Courier New" panose="02070309020205020404" pitchFamily="49" charset="0"/>
              </a:rPr>
              <a:t>__</a:t>
            </a:r>
            <a:r>
              <a:rPr lang="zh-CN" altLang="en-US" sz="1800" dirty="0">
                <a:latin typeface="微软雅黑" panose="020B0503020204020204" pitchFamily="34" charset="-122"/>
                <a:cs typeface="Courier New" panose="02070309020205020404" pitchFamily="49" charset="0"/>
              </a:rPr>
              <a:t>方法。 </a:t>
            </a:r>
            <a:r>
              <a:rPr lang="en-US" altLang="zh-CN" sz="1800" dirty="0">
                <a:latin typeface="微软雅黑" panose="020B0503020204020204" pitchFamily="34" charset="-122"/>
                <a:cs typeface="Courier New" panose="02070309020205020404" pitchFamily="49" charset="0"/>
              </a:rPr>
              <a:t>x == y </a:t>
            </a:r>
            <a:r>
              <a:rPr lang="zh-CN" altLang="en-US" sz="1800" dirty="0">
                <a:latin typeface="微软雅黑" panose="020B0503020204020204" pitchFamily="34" charset="-122"/>
                <a:cs typeface="Courier New" panose="02070309020205020404" pitchFamily="49" charset="0"/>
              </a:rPr>
              <a:t>等价于 </a:t>
            </a:r>
            <a:r>
              <a:rPr lang="en-US" altLang="zh-CN" sz="1800" dirty="0">
                <a:latin typeface="微软雅黑" panose="020B0503020204020204" pitchFamily="34" charset="-122"/>
                <a:cs typeface="Courier New" panose="02070309020205020404" pitchFamily="49" charset="0"/>
              </a:rPr>
              <a:t>x.__</a:t>
            </a:r>
            <a:r>
              <a:rPr lang="en-US" altLang="zh-CN" sz="1800" dirty="0" err="1">
                <a:latin typeface="微软雅黑" panose="020B0503020204020204" pitchFamily="34" charset="-122"/>
                <a:cs typeface="Courier New" panose="02070309020205020404" pitchFamily="49" charset="0"/>
              </a:rPr>
              <a:t>eq</a:t>
            </a:r>
            <a:r>
              <a:rPr lang="en-US" altLang="zh-CN" sz="1800" dirty="0">
                <a:latin typeface="微软雅黑" panose="020B0503020204020204" pitchFamily="34" charset="-122"/>
                <a:cs typeface="Courier New" panose="02070309020205020404" pitchFamily="49" charset="0"/>
              </a:rPr>
              <a:t>__(y)</a:t>
            </a:r>
            <a:r>
              <a:rPr lang="zh-CN" altLang="en-US" sz="1800" dirty="0">
                <a:latin typeface="微软雅黑" panose="020B0503020204020204" pitchFamily="34" charset="-122"/>
                <a:cs typeface="Courier New" panose="02070309020205020404" pitchFamily="49" charset="0"/>
              </a:rPr>
              <a:t>，若</a:t>
            </a:r>
            <a:r>
              <a:rPr lang="en-US" altLang="zh-CN" sz="1800" dirty="0">
                <a:latin typeface="微软雅黑" panose="020B0503020204020204" pitchFamily="34" charset="-122"/>
                <a:cs typeface="Courier New" panose="02070309020205020404" pitchFamily="49" charset="0"/>
              </a:rPr>
              <a:t>x.__</a:t>
            </a:r>
            <a:r>
              <a:rPr lang="en-US" altLang="zh-CN" sz="1800" dirty="0" err="1">
                <a:latin typeface="微软雅黑" panose="020B0503020204020204" pitchFamily="34" charset="-122"/>
                <a:cs typeface="Courier New" panose="02070309020205020404" pitchFamily="49" charset="0"/>
              </a:rPr>
              <a:t>eq</a:t>
            </a:r>
            <a:r>
              <a:rPr lang="en-US" altLang="zh-CN" sz="1800" dirty="0">
                <a:latin typeface="微软雅黑" panose="020B0503020204020204" pitchFamily="34" charset="-122"/>
                <a:cs typeface="Courier New" panose="02070309020205020404" pitchFamily="49" charset="0"/>
              </a:rPr>
              <a:t>__(y)</a:t>
            </a:r>
            <a:r>
              <a:rPr lang="zh-CN" altLang="en-US" sz="1800" dirty="0">
                <a:latin typeface="微软雅黑" panose="020B0503020204020204" pitchFamily="34" charset="-122"/>
                <a:cs typeface="Courier New" panose="02070309020205020404" pitchFamily="49" charset="0"/>
              </a:rPr>
              <a:t>无定义，则等价于 </a:t>
            </a:r>
            <a:r>
              <a:rPr lang="en-US" altLang="zh-CN" sz="1800" dirty="0" err="1">
                <a:latin typeface="微软雅黑" panose="020B0503020204020204" pitchFamily="34" charset="-122"/>
                <a:cs typeface="Courier New" panose="02070309020205020404" pitchFamily="49" charset="0"/>
              </a:rPr>
              <a:t>y.__eq</a:t>
            </a:r>
            <a:r>
              <a:rPr lang="en-US" altLang="zh-CN" sz="1800" dirty="0">
                <a:latin typeface="微软雅黑" panose="020B0503020204020204" pitchFamily="34" charset="-122"/>
                <a:cs typeface="Courier New" panose="02070309020205020404" pitchFamily="49" charset="0"/>
              </a:rPr>
              <a:t>__(x)</a:t>
            </a:r>
          </a:p>
          <a:p>
            <a:pPr defTabSz="1440000">
              <a:spcBef>
                <a:spcPct val="0"/>
              </a:spcBef>
              <a:buFont typeface="Wingdings" panose="05000000000000000000" pitchFamily="2" charset="2"/>
              <a:buChar char="Ø"/>
              <a:tabLst>
                <a:tab pos="540000" algn="l"/>
              </a:tabLst>
              <a:defRPr/>
            </a:pPr>
            <a:endParaRPr lang="en-US" altLang="zh-CN" sz="1800" dirty="0">
              <a:latin typeface="微软雅黑" panose="020B0503020204020204" pitchFamily="34" charset="-122"/>
              <a:cs typeface="Courier New" panose="02070309020205020404" pitchFamily="49" charset="0"/>
            </a:endParaRPr>
          </a:p>
          <a:p>
            <a:pPr marL="0" indent="0" defTabSz="1440000">
              <a:spcBef>
                <a:spcPct val="0"/>
              </a:spcBef>
              <a:buNone/>
              <a:tabLst>
                <a:tab pos="540000" algn="l"/>
              </a:tabLst>
              <a:defRPr/>
            </a:pPr>
            <a:r>
              <a:rPr lang="en-US" altLang="zh-CN" sz="1800" dirty="0">
                <a:latin typeface="微软雅黑" panose="020B0503020204020204" pitchFamily="34" charset="-122"/>
                <a:cs typeface="Courier New" panose="02070309020205020404" pitchFamily="49" charset="0"/>
              </a:rPr>
              <a:t>	print(24.5.__eq__(24.5))    </a:t>
            </a:r>
            <a:r>
              <a:rPr lang="en-US" altLang="zh-CN" sz="1800" dirty="0">
                <a:solidFill>
                  <a:srgbClr val="00B050"/>
                </a:solidFill>
                <a:latin typeface="微软雅黑" panose="020B0503020204020204" pitchFamily="34" charset="-122"/>
                <a:cs typeface="Courier New" panose="02070309020205020404" pitchFamily="49" charset="0"/>
              </a:rPr>
              <a:t>#&gt;&gt;True</a:t>
            </a:r>
          </a:p>
          <a:p>
            <a:pPr defTabSz="1440000">
              <a:spcBef>
                <a:spcPct val="0"/>
              </a:spcBef>
              <a:buFont typeface="Wingdings" panose="05000000000000000000" pitchFamily="2" charset="2"/>
              <a:buChar char="Ø"/>
              <a:tabLst>
                <a:tab pos="540000" algn="l"/>
              </a:tabLst>
              <a:defRPr/>
            </a:pPr>
            <a:endParaRPr lang="en-US" altLang="zh-CN" sz="1800" dirty="0">
              <a:latin typeface="微软雅黑" panose="020B0503020204020204" pitchFamily="34"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zh-CN" sz="1800" dirty="0">
                <a:latin typeface="微软雅黑" panose="020B0503020204020204" pitchFamily="34" charset="-122"/>
                <a:cs typeface="Courier New" panose="02070309020205020404" pitchFamily="49" charset="0"/>
              </a:rPr>
              <a:t>默认情况下，自定义类的</a:t>
            </a:r>
            <a:r>
              <a:rPr lang="en-US" altLang="zh-CN" sz="1800" dirty="0">
                <a:latin typeface="微软雅黑" panose="020B0503020204020204" pitchFamily="34" charset="-122"/>
                <a:cs typeface="Courier New" panose="02070309020205020404" pitchFamily="49" charset="0"/>
              </a:rPr>
              <a:t>__</a:t>
            </a:r>
            <a:r>
              <a:rPr lang="en-US" altLang="zh-CN" sz="1800" dirty="0" err="1">
                <a:latin typeface="微软雅黑" panose="020B0503020204020204" pitchFamily="34" charset="-122"/>
                <a:cs typeface="Courier New" panose="02070309020205020404" pitchFamily="49" charset="0"/>
              </a:rPr>
              <a:t>lt</a:t>
            </a:r>
            <a:r>
              <a:rPr lang="en-US" altLang="zh-CN" sz="1800" dirty="0">
                <a:latin typeface="微软雅黑" panose="020B0503020204020204" pitchFamily="34" charset="-122"/>
                <a:cs typeface="Courier New" panose="02070309020205020404" pitchFamily="49" charset="0"/>
              </a:rPr>
              <a:t>__</a:t>
            </a:r>
            <a:r>
              <a:rPr lang="zh-CN" altLang="zh-CN" sz="1800" dirty="0">
                <a:latin typeface="微软雅黑" panose="020B0503020204020204" pitchFamily="34" charset="-122"/>
                <a:cs typeface="Courier New" panose="02070309020205020404" pitchFamily="49" charset="0"/>
              </a:rPr>
              <a:t>、</a:t>
            </a:r>
            <a:r>
              <a:rPr lang="en-US" altLang="zh-CN" sz="1800" dirty="0">
                <a:latin typeface="微软雅黑" panose="020B0503020204020204" pitchFamily="34" charset="-122"/>
                <a:cs typeface="Courier New" panose="02070309020205020404" pitchFamily="49" charset="0"/>
              </a:rPr>
              <a:t>__</a:t>
            </a:r>
            <a:r>
              <a:rPr lang="en-US" altLang="zh-CN" sz="1800" dirty="0" err="1">
                <a:latin typeface="微软雅黑" panose="020B0503020204020204" pitchFamily="34" charset="-122"/>
                <a:cs typeface="Courier New" panose="02070309020205020404" pitchFamily="49" charset="0"/>
              </a:rPr>
              <a:t>gt</a:t>
            </a:r>
            <a:r>
              <a:rPr lang="en-US" altLang="zh-CN" sz="1800" dirty="0">
                <a:latin typeface="微软雅黑" panose="020B0503020204020204" pitchFamily="34" charset="-122"/>
                <a:cs typeface="Courier New" panose="02070309020205020404" pitchFamily="49" charset="0"/>
              </a:rPr>
              <a:t>__</a:t>
            </a:r>
            <a:r>
              <a:rPr lang="zh-CN" altLang="zh-CN" sz="1800" dirty="0">
                <a:latin typeface="微软雅黑" panose="020B0503020204020204" pitchFamily="34" charset="-122"/>
                <a:cs typeface="Courier New" panose="02070309020205020404" pitchFamily="49" charset="0"/>
              </a:rPr>
              <a:t>、</a:t>
            </a:r>
            <a:r>
              <a:rPr lang="en-US" altLang="zh-CN" sz="1800" dirty="0">
                <a:latin typeface="微软雅黑" panose="020B0503020204020204" pitchFamily="34" charset="-122"/>
                <a:cs typeface="Courier New" panose="02070309020205020404" pitchFamily="49" charset="0"/>
              </a:rPr>
              <a:t>__le__</a:t>
            </a:r>
            <a:r>
              <a:rPr lang="zh-CN" altLang="zh-CN" sz="1800" dirty="0">
                <a:latin typeface="微软雅黑" panose="020B0503020204020204" pitchFamily="34" charset="-122"/>
                <a:cs typeface="Courier New" panose="02070309020205020404" pitchFamily="49" charset="0"/>
              </a:rPr>
              <a:t>、</a:t>
            </a:r>
            <a:r>
              <a:rPr lang="en-US" altLang="zh-CN" sz="1800" dirty="0">
                <a:latin typeface="微软雅黑" panose="020B0503020204020204" pitchFamily="34" charset="-122"/>
                <a:cs typeface="Courier New" panose="02070309020205020404" pitchFamily="49" charset="0"/>
              </a:rPr>
              <a:t>__</a:t>
            </a:r>
            <a:r>
              <a:rPr lang="en-US" altLang="zh-CN" sz="1800" dirty="0" err="1">
                <a:latin typeface="微软雅黑" panose="020B0503020204020204" pitchFamily="34" charset="-122"/>
                <a:cs typeface="Courier New" panose="02070309020205020404" pitchFamily="49" charset="0"/>
              </a:rPr>
              <a:t>ge</a:t>
            </a:r>
            <a:r>
              <a:rPr lang="en-US" altLang="zh-CN" sz="1800" dirty="0">
                <a:latin typeface="微软雅黑" panose="020B0503020204020204" pitchFamily="34" charset="-122"/>
                <a:cs typeface="Courier New" panose="02070309020205020404" pitchFamily="49" charset="0"/>
              </a:rPr>
              <a:t>__</a:t>
            </a:r>
            <a:r>
              <a:rPr lang="zh-CN" altLang="zh-CN" sz="1800" dirty="0">
                <a:latin typeface="微软雅黑" panose="020B0503020204020204" pitchFamily="34" charset="-122"/>
                <a:cs typeface="Courier New" panose="02070309020205020404" pitchFamily="49" charset="0"/>
              </a:rPr>
              <a:t>方法都被设置成了</a:t>
            </a:r>
            <a:r>
              <a:rPr lang="en-US" altLang="zh-CN" sz="1800" dirty="0">
                <a:latin typeface="微软雅黑" panose="020B0503020204020204" pitchFamily="34" charset="-122"/>
                <a:cs typeface="Courier New" panose="02070309020205020404" pitchFamily="49" charset="0"/>
              </a:rPr>
              <a:t>None</a:t>
            </a:r>
            <a:r>
              <a:rPr lang="zh-CN" altLang="zh-CN" sz="1800" dirty="0">
                <a:latin typeface="微软雅黑" panose="020B0503020204020204" pitchFamily="34" charset="-122"/>
                <a:cs typeface="Courier New" panose="02070309020205020404" pitchFamily="49" charset="0"/>
              </a:rPr>
              <a:t>，</a:t>
            </a:r>
            <a:r>
              <a:rPr lang="zh-CN" altLang="en-US" sz="1800" dirty="0">
                <a:latin typeface="微软雅黑" panose="020B0503020204020204" pitchFamily="34" charset="-122"/>
                <a:cs typeface="Courier New" panose="02070309020205020404" pitchFamily="49" charset="0"/>
              </a:rPr>
              <a:t>通过重写</a:t>
            </a:r>
            <a:r>
              <a:rPr lang="en-US" altLang="zh-CN" sz="1800" dirty="0">
                <a:latin typeface="微软雅黑" panose="020B0503020204020204" pitchFamily="34" charset="-122"/>
                <a:cs typeface="Courier New" panose="02070309020205020404" pitchFamily="49" charset="0"/>
              </a:rPr>
              <a:t>__</a:t>
            </a:r>
            <a:r>
              <a:rPr lang="en-US" altLang="zh-CN" sz="1800" dirty="0" err="1">
                <a:latin typeface="微软雅黑" panose="020B0503020204020204" pitchFamily="34" charset="-122"/>
                <a:cs typeface="Courier New" panose="02070309020205020404" pitchFamily="49" charset="0"/>
              </a:rPr>
              <a:t>eq</a:t>
            </a:r>
            <a:r>
              <a:rPr lang="en-US" altLang="zh-CN" sz="1800" dirty="0">
                <a:latin typeface="微软雅黑" panose="020B0503020204020204" pitchFamily="34" charset="-122"/>
                <a:cs typeface="Courier New" panose="02070309020205020404" pitchFamily="49" charset="0"/>
              </a:rPr>
              <a:t>__</a:t>
            </a:r>
            <a:r>
              <a:rPr lang="zh-CN" altLang="en-US" sz="1800" dirty="0">
                <a:latin typeface="微软雅黑" panose="020B0503020204020204" pitchFamily="34" charset="-122"/>
                <a:cs typeface="Courier New" panose="02070309020205020404" pitchFamily="49" charset="0"/>
              </a:rPr>
              <a:t>和这些成员函数，可以让 </a:t>
            </a:r>
            <a:r>
              <a:rPr lang="en-US" altLang="zh-CN" sz="1800" dirty="0">
                <a:latin typeface="微软雅黑" panose="020B0503020204020204" pitchFamily="34" charset="-122"/>
                <a:cs typeface="Courier New" panose="02070309020205020404" pitchFamily="49" charset="0"/>
              </a:rPr>
              <a:t>== </a:t>
            </a:r>
            <a:r>
              <a:rPr lang="zh-CN" altLang="en-US" sz="1800" dirty="0">
                <a:latin typeface="微软雅黑" panose="020B0503020204020204" pitchFamily="34" charset="-122"/>
                <a:cs typeface="Courier New" panose="02070309020205020404" pitchFamily="49" charset="0"/>
              </a:rPr>
              <a:t>含义变化，以及对象可以用 </a:t>
            </a:r>
            <a:r>
              <a:rPr lang="en-US" altLang="zh-CN" sz="1800" dirty="0">
                <a:latin typeface="微软雅黑" panose="020B0503020204020204" pitchFamily="34" charset="-122"/>
                <a:cs typeface="Courier New" panose="02070309020205020404" pitchFamily="49" charset="0"/>
              </a:rPr>
              <a:t>&lt;,&gt;,&lt;=,&gt;=</a:t>
            </a:r>
            <a:r>
              <a:rPr lang="zh-CN" altLang="en-US" sz="1800" dirty="0">
                <a:latin typeface="微软雅黑" panose="020B0503020204020204" pitchFamily="34" charset="-122"/>
                <a:cs typeface="Courier New" panose="02070309020205020404" pitchFamily="49" charset="0"/>
              </a:rPr>
              <a:t>进行比较</a:t>
            </a:r>
            <a:endParaRPr lang="en-US" altLang="zh-CN" sz="1800" dirty="0">
              <a:latin typeface="微软雅黑"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309475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对象的比较</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class point: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init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__(self, x, y = 0):</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x,y</a:t>
            </a: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eq</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self,other</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other.x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and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other.y</a:t>
            </a: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lt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self,other</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使得两个</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point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对象可以用</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&lt;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进行比较</a:t>
            </a:r>
          </a:p>
          <a:p>
            <a:pPr marL="0" indent="0" defTabSz="1440000">
              <a:spcBef>
                <a:spcPct val="0"/>
              </a:spcBef>
              <a:buNone/>
              <a:tabLst>
                <a:tab pos="540000" algn="l"/>
              </a:tabLst>
              <a:defRPr/>
            </a:pPr>
            <a:r>
              <a:rPr lang="zh-CN" altLang="en-US"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if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other.x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&lt;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other.y</a:t>
            </a: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else:</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&lt;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other.x</a:t>
            </a: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a,b</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point(1,2),point(1,2)</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 == b)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#&gt;&gt;True</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 != b)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#&gt;&gt;False</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 &lt; point(0,1))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#&gt;&gt;False</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 &lt; point(1,3))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#&gt;&gt;True</a:t>
            </a:r>
          </a:p>
        </p:txBody>
      </p:sp>
    </p:spTree>
    <p:extLst>
      <p:ext uri="{BB962C8B-B14F-4D97-AF65-F5344CB8AC3E}">
        <p14:creationId xmlns:p14="http://schemas.microsoft.com/office/powerpoint/2010/main" val="2919605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对象的比较</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lst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a,point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(-2,3),point(7,8),point(5,9),point(5,0)]</a:t>
            </a:r>
          </a:p>
          <a:p>
            <a:pPr marL="0" indent="0" defTabSz="1440000">
              <a:spcBef>
                <a:spcPct val="0"/>
              </a:spcBef>
              <a:buNone/>
              <a:tabLst>
                <a:tab pos="540000" algn="l"/>
              </a:tabLst>
              <a:defRPr/>
            </a:pP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lst.sort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for p in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lst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#&gt;&gt;-2 3,1 2,5 0,5 9,7 8, </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p.x,p.y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,end = ",")</a:t>
            </a:r>
          </a:p>
          <a:p>
            <a:pPr defTabSz="1440000">
              <a:spcBef>
                <a:spcPct val="0"/>
              </a:spcBef>
              <a:buFont typeface="Wingdings" panose="05000000000000000000" pitchFamily="2" charset="2"/>
              <a:buChar char="Ø"/>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3884987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357188" y="87313"/>
            <a:ext cx="8358187" cy="795337"/>
          </a:xfrm>
        </p:spPr>
        <p:txBody>
          <a:bodyPr/>
          <a:lstStyle/>
          <a:p>
            <a:pPr eaLnBrk="1" hangingPunct="1">
              <a:defRPr/>
            </a:pPr>
            <a:r>
              <a:rPr lang="zh-CN" altLang="en-US" sz="2600" dirty="0">
                <a:latin typeface="+mj-ea"/>
                <a:ea typeface="+mj-ea"/>
              </a:rPr>
              <a:t>一道题目</a:t>
            </a:r>
          </a:p>
        </p:txBody>
      </p:sp>
      <p:sp>
        <p:nvSpPr>
          <p:cNvPr id="11267" name="内容占位符 2"/>
          <p:cNvSpPr>
            <a:spLocks noGrp="1"/>
          </p:cNvSpPr>
          <p:nvPr>
            <p:ph idx="1"/>
          </p:nvPr>
        </p:nvSpPr>
        <p:spPr>
          <a:xfrm>
            <a:off x="387350" y="882650"/>
            <a:ext cx="8577263" cy="1873250"/>
          </a:xfrm>
        </p:spPr>
        <p:txBody>
          <a:bodyPr/>
          <a:lstStyle/>
          <a:p>
            <a:pPr marL="0" indent="0">
              <a:spcBef>
                <a:spcPct val="50000"/>
              </a:spcBef>
              <a:buNone/>
              <a:defRPr/>
            </a:pPr>
            <a:r>
              <a:rPr lang="zh-CN" altLang="en-US" sz="2000" dirty="0">
                <a:solidFill>
                  <a:schemeClr val="tx1"/>
                </a:solidFill>
                <a:latin typeface="黑体" panose="02010609060101010101" pitchFamily="49" charset="-122"/>
                <a:cs typeface="Courier New" panose="02070309020205020404" pitchFamily="49" charset="0"/>
              </a:rPr>
              <a:t>下面程序的输出结果是：</a:t>
            </a:r>
            <a:endParaRPr lang="en-US" altLang="zh-CN" sz="2000" dirty="0">
              <a:solidFill>
                <a:schemeClr val="tx1"/>
              </a:solidFill>
              <a:latin typeface="黑体" panose="02010609060101010101" pitchFamily="49" charset="-122"/>
              <a:cs typeface="Courier New" panose="02070309020205020404" pitchFamily="49" charset="0"/>
            </a:endParaRP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def swap(x,y):</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	x,y = y,x</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	x[0],y[0] = y[0],x[0]</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a = [1,2,3]</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b = [4,5,6]</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swap(a,b)</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print(a)</a:t>
            </a:r>
            <a:endParaRPr lang="en-US" altLang="zh-CN" sz="2000" dirty="0">
              <a:solidFill>
                <a:schemeClr val="tx1"/>
              </a:solidFill>
              <a:latin typeface="黑体" panose="02010609060101010101" pitchFamily="49" charset="-122"/>
              <a:cs typeface="Courier New" panose="02070309020205020404" pitchFamily="49" charset="0"/>
            </a:endParaRPr>
          </a:p>
        </p:txBody>
      </p:sp>
      <p:sp>
        <p:nvSpPr>
          <p:cNvPr id="1741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05DB1EA-B749-474C-A1E2-A35DF9D0D017}" type="slidenum">
              <a:rPr lang="zh-CN" altLang="en-US" sz="1200" smtClean="0">
                <a:solidFill>
                  <a:srgbClr val="898989"/>
                </a:solidFill>
              </a:rPr>
              <a:pPr>
                <a:spcBef>
                  <a:spcPct val="0"/>
                </a:spcBef>
                <a:buFontTx/>
                <a:buNone/>
              </a:pPr>
              <a:t>4</a:t>
            </a:fld>
            <a:endParaRPr lang="zh-CN" altLang="en-US" sz="1200" dirty="0">
              <a:solidFill>
                <a:srgbClr val="898989"/>
              </a:solidFill>
            </a:endParaRPr>
          </a:p>
        </p:txBody>
      </p:sp>
      <p:sp>
        <p:nvSpPr>
          <p:cNvPr id="2" name="Rectangle 1"/>
          <p:cNvSpPr>
            <a:spLocks noChangeArrowheads="1"/>
          </p:cNvSpPr>
          <p:nvPr/>
        </p:nvSpPr>
        <p:spPr bwMode="auto">
          <a:xfrm>
            <a:off x="6431868" y="3022917"/>
            <a:ext cx="2376264"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Consolas" panose="020B0609020204030204" pitchFamily="49" charset="0"/>
              </a:rPr>
              <a:t>A) [</a:t>
            </a:r>
            <a:r>
              <a:rPr kumimoji="0" lang="zh-CN" altLang="zh-CN" b="0" i="0" u="none" strike="noStrike" cap="none" normalizeH="0" baseline="0" dirty="0">
                <a:ln>
                  <a:noFill/>
                </a:ln>
                <a:solidFill>
                  <a:srgbClr val="0000FF"/>
                </a:solidFill>
                <a:effectLst/>
                <a:latin typeface="Consolas" panose="020B0609020204030204" pitchFamily="49" charset="0"/>
              </a:rPr>
              <a:t>1</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2</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3</a:t>
            </a:r>
            <a:r>
              <a:rPr kumimoji="0" lang="zh-CN" altLang="zh-CN" b="0" i="0" u="none" strike="noStrike" cap="none" normalizeH="0" baseline="0" dirty="0">
                <a:ln>
                  <a:noFill/>
                </a:ln>
                <a:solidFill>
                  <a:srgbClr val="000000"/>
                </a:solidFill>
                <a:effectLst/>
                <a:latin typeface="Consolas" panose="020B0609020204030204" pitchFamily="49" charset="0"/>
              </a:rPr>
              <a: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B) [</a:t>
            </a:r>
            <a:r>
              <a:rPr kumimoji="0" lang="zh-CN" altLang="zh-CN" b="0" i="0" u="none" strike="noStrike" cap="none" normalizeH="0" baseline="0" dirty="0">
                <a:ln>
                  <a:noFill/>
                </a:ln>
                <a:solidFill>
                  <a:srgbClr val="0000FF"/>
                </a:solidFill>
                <a:effectLst/>
                <a:latin typeface="Consolas" panose="020B0609020204030204" pitchFamily="49" charset="0"/>
              </a:rPr>
              <a:t>4</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5</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6</a:t>
            </a:r>
            <a:r>
              <a:rPr kumimoji="0" lang="zh-CN" altLang="zh-CN" b="0" i="0" u="none" strike="noStrike" cap="none" normalizeH="0" baseline="0" dirty="0">
                <a:ln>
                  <a:noFill/>
                </a:ln>
                <a:solidFill>
                  <a:srgbClr val="000000"/>
                </a:solidFill>
                <a:effectLst/>
                <a:latin typeface="Consolas" panose="020B0609020204030204" pitchFamily="49" charset="0"/>
              </a:rPr>
              <a: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C) [</a:t>
            </a:r>
            <a:r>
              <a:rPr kumimoji="0" lang="zh-CN" altLang="zh-CN" b="0" i="0" u="none" strike="noStrike" cap="none" normalizeH="0" baseline="0" dirty="0">
                <a:ln>
                  <a:noFill/>
                </a:ln>
                <a:solidFill>
                  <a:srgbClr val="0000FF"/>
                </a:solidFill>
                <a:effectLst/>
                <a:latin typeface="Consolas" panose="020B0609020204030204" pitchFamily="49" charset="0"/>
              </a:rPr>
              <a:t>1</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5</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6</a:t>
            </a:r>
            <a:r>
              <a:rPr kumimoji="0" lang="zh-CN" altLang="zh-CN" b="0" i="0" u="none" strike="noStrike" cap="none" normalizeH="0" baseline="0" dirty="0">
                <a:ln>
                  <a:noFill/>
                </a:ln>
                <a:solidFill>
                  <a:srgbClr val="000000"/>
                </a:solidFill>
                <a:effectLst/>
                <a:latin typeface="Consolas" panose="020B0609020204030204" pitchFamily="49" charset="0"/>
              </a:rPr>
              <a: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D) [</a:t>
            </a:r>
            <a:r>
              <a:rPr kumimoji="0" lang="zh-CN" altLang="zh-CN" b="0" i="0" u="none" strike="noStrike" cap="none" normalizeH="0" baseline="0" dirty="0">
                <a:ln>
                  <a:noFill/>
                </a:ln>
                <a:solidFill>
                  <a:srgbClr val="0000FF"/>
                </a:solidFill>
                <a:effectLst/>
                <a:latin typeface="Consolas" panose="020B0609020204030204" pitchFamily="49" charset="0"/>
              </a:rPr>
              <a:t>4</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2</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3</a:t>
            </a:r>
            <a:r>
              <a:rPr kumimoji="0" lang="zh-CN" altLang="zh-CN" b="0" i="0" u="none" strike="noStrike" cap="none" normalizeH="0" baseline="0" dirty="0">
                <a:ln>
                  <a:noFill/>
                </a:ln>
                <a:solidFill>
                  <a:srgbClr val="000000"/>
                </a:solidFill>
                <a:effectLst/>
                <a:latin typeface="Consolas" panose="020B0609020204030204" pitchFamily="49" charset="0"/>
              </a:rPr>
              <a:t>]</a:t>
            </a:r>
            <a:br>
              <a:rPr kumimoji="0" lang="zh-CN" altLang="zh-CN" b="0" i="0" u="none" strike="noStrike" cap="none" normalizeH="0" baseline="0" dirty="0">
                <a:ln>
                  <a:noFill/>
                </a:ln>
                <a:solidFill>
                  <a:srgbClr val="000000"/>
                </a:solidFill>
                <a:effectLst/>
                <a:latin typeface="Consolas" panose="020B0609020204030204" pitchFamily="49" charset="0"/>
              </a:rPr>
            </a:br>
            <a:endParaRPr kumimoji="0" lang="zh-CN" altLang="zh-CN"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968986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对象的比较</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en-US"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改写</a:t>
            </a:r>
            <a:r>
              <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__</a:t>
            </a:r>
            <a:r>
              <a:rPr lang="en-US" altLang="zh-CN" sz="1800" dirty="0" err="1">
                <a:solidFill>
                  <a:srgbClr val="7030A0"/>
                </a:solidFill>
                <a:latin typeface="Courier New" panose="02070309020205020404" pitchFamily="49" charset="0"/>
                <a:ea typeface="黑体" panose="02010609060101010101" pitchFamily="49" charset="-122"/>
                <a:cs typeface="Courier New" panose="02070309020205020404" pitchFamily="49" charset="0"/>
              </a:rPr>
              <a:t>eq</a:t>
            </a:r>
            <a:r>
              <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__</a:t>
            </a:r>
            <a:r>
              <a:rPr lang="zh-CN" altLang="en-US"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使得对象不可比较</a:t>
            </a:r>
            <a:endPar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class A:</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init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x</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eq</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 = None	</a:t>
            </a:r>
          </a:p>
          <a:p>
            <a:pPr marL="0" indent="0" defTabSz="1440000">
              <a:spcBef>
                <a:spcPct val="0"/>
              </a:spcBef>
              <a:buNone/>
              <a:tabLst>
                <a:tab pos="540000" algn="l"/>
              </a:tabLst>
              <a:defRPr/>
            </a:pP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a,b</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A(3),A(4)</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 a == b )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#runtime error</a:t>
            </a: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1763699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对象的拷贝</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en-US"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要在对象间进行复制，编写一个</a:t>
            </a:r>
            <a:r>
              <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copy</a:t>
            </a:r>
            <a:r>
              <a:rPr lang="zh-CN" altLang="en-US"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函数比较方便</a:t>
            </a: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class point: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init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self.x,self.y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x,y</a:t>
            </a: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copy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(self):</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point(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self.x,self.y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a = point(3,4)</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b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a.</a:t>
            </a:r>
            <a:r>
              <a:rPr lang="en-US" altLang="zh-CN" sz="1800" b="1"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copy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1068453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继承和派生</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defTabSz="1440000">
              <a:spcBef>
                <a:spcPct val="0"/>
              </a:spcBef>
              <a:buFont typeface="Wingdings" panose="05000000000000000000" pitchFamily="2" charset="2"/>
              <a:buChar char="Ø"/>
              <a:tabLst>
                <a:tab pos="540000" algn="l"/>
              </a:tabLst>
              <a:defRPr/>
            </a:pPr>
            <a:r>
              <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Python</a:t>
            </a:r>
            <a:r>
              <a:rPr lang="zh-CN" altLang="en-US"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所有类</a:t>
            </a:r>
            <a:r>
              <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包括自定义类，均派生自</a:t>
            </a:r>
            <a:r>
              <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object</a:t>
            </a:r>
            <a:r>
              <a:rPr lang="zh-CN" altLang="en-US"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类，因而自动继承</a:t>
            </a:r>
            <a:r>
              <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object</a:t>
            </a:r>
            <a:r>
              <a:rPr lang="zh-CN" altLang="en-US"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类的方法</a:t>
            </a:r>
            <a:endPar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endPar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class A:</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func</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(x):</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pass</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dir</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列出类</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的方法</a:t>
            </a:r>
            <a:endPar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p:txBody>
      </p:sp>
      <p:pic>
        <p:nvPicPr>
          <p:cNvPr id="3" name="图片 2"/>
          <p:cNvPicPr>
            <a:picLocks noChangeAspect="1"/>
          </p:cNvPicPr>
          <p:nvPr/>
        </p:nvPicPr>
        <p:blipFill>
          <a:blip r:embed="rId3"/>
          <a:stretch>
            <a:fillRect/>
          </a:stretch>
        </p:blipFill>
        <p:spPr>
          <a:xfrm>
            <a:off x="323528" y="2946075"/>
            <a:ext cx="8145649" cy="1735708"/>
          </a:xfrm>
          <a:prstGeom prst="rect">
            <a:avLst/>
          </a:prstGeom>
        </p:spPr>
      </p:pic>
    </p:spTree>
    <p:extLst>
      <p:ext uri="{BB962C8B-B14F-4D97-AF65-F5344CB8AC3E}">
        <p14:creationId xmlns:p14="http://schemas.microsoft.com/office/powerpoint/2010/main" val="3472500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静态属性和静态方法</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defTabSz="1440000">
              <a:spcBef>
                <a:spcPct val="0"/>
              </a:spcBef>
              <a:buFont typeface="Wingdings" panose="05000000000000000000" pitchFamily="2" charset="2"/>
              <a:buChar char="Ø"/>
              <a:tabLst>
                <a:tab pos="540000" algn="l"/>
              </a:tabLst>
              <a:defRPr/>
            </a:pPr>
            <a:r>
              <a:rPr lang="zh-CN" altLang="en-US"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静态属性被所有对象共享，不是每个对象各自一份</a:t>
            </a:r>
            <a:endPar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en-US"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静态方法不是作用在某个具体对象上面的</a:t>
            </a:r>
            <a:endPar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class employee:</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totalSalary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0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静态属性，记录发给员工的工资总数</a:t>
            </a:r>
          </a:p>
          <a:p>
            <a:pPr marL="0" indent="0" defTabSz="1440000">
              <a:spcBef>
                <a:spcPct val="0"/>
              </a:spcBef>
              <a:buNone/>
              <a:tabLst>
                <a:tab pos="540000" algn="l"/>
              </a:tabLst>
              <a:defRPr/>
            </a:pPr>
            <a:r>
              <a:rPr lang="zh-CN" altLang="en-US"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init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self,name,income</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self.name,self.income</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name, income</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pay(</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self,salary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self.income</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salary</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employee.totalSalary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salary</a:t>
            </a: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staticmethod</a:t>
            </a:r>
            <a:r>
              <a:rPr lang="en-US" altLang="zh-CN" sz="18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printTotalSalary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 </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静态方法</a:t>
            </a:r>
          </a:p>
          <a:p>
            <a:pPr marL="0" indent="0" defTabSz="1440000">
              <a:spcBef>
                <a:spcPct val="0"/>
              </a:spcBef>
              <a:buNone/>
              <a:tabLst>
                <a:tab pos="540000" algn="l"/>
              </a:tabLst>
              <a:defRPr/>
            </a:pPr>
            <a:r>
              <a:rPr lang="zh-CN" altLang="en-US"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employee.totalSalary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539939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静态属性和静态方法</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e1 = employee("Jack",0)</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e2 = employee("Tom",0)</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e1.pay(100)</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e2.pay(200)</a:t>
            </a:r>
          </a:p>
          <a:p>
            <a:pPr marL="0" indent="0" defTabSz="1440000">
              <a:spcBef>
                <a:spcPct val="0"/>
              </a:spcBef>
              <a:buNone/>
              <a:tabLst>
                <a:tab pos="540000" algn="l"/>
              </a:tabLst>
              <a:defRPr/>
            </a:pP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employee.printTotalSalary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#&gt;&gt;300</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e1.printTotalSalary()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#&gt;&gt;300</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e2.printTotalSalary()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#&gt;&gt;300</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employee.totalSalary</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#&gt;&gt;300</a:t>
            </a:r>
          </a:p>
        </p:txBody>
      </p:sp>
    </p:spTree>
    <p:extLst>
      <p:ext uri="{BB962C8B-B14F-4D97-AF65-F5344CB8AC3E}">
        <p14:creationId xmlns:p14="http://schemas.microsoft.com/office/powerpoint/2010/main" val="3274974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对象作为字典的键或集合的元素</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defTabSz="1440000">
              <a:spcBef>
                <a:spcPct val="0"/>
              </a:spcBef>
              <a:buFont typeface="Wingdings" panose="05000000000000000000" pitchFamily="2" charset="2"/>
              <a:buChar char="Ø"/>
              <a:tabLst>
                <a:tab pos="540000" algn="l"/>
              </a:tabLst>
              <a:defRPr/>
            </a:pPr>
            <a:endPar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en-US"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默认情况下，自定义类的对象，可以作为集合元素或字典的键，被作为集合元素或字典键的，是对象的</a:t>
            </a:r>
            <a:r>
              <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id</a:t>
            </a:r>
            <a:r>
              <a:rPr lang="zh-CN" altLang="en-US"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，因此意义不大</a:t>
            </a:r>
            <a:endPar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class A:</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init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x</a:t>
            </a: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a,b</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A(5),A(5)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两个</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A(5)</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不是同一个，因此</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和</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b</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的</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id</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不同</a:t>
            </a:r>
          </a:p>
          <a:p>
            <a:pPr marL="0" indent="0" defTabSz="1440000">
              <a:spcBef>
                <a:spcPct val="0"/>
              </a:spcBef>
              <a:buNone/>
              <a:tabLst>
                <a:tab pos="540000" algn="l"/>
              </a:tabLst>
              <a:defRPr/>
            </a:pP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{a:20,A(5):30,b:40}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三个元素的键</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id</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不同，因此在不同槽里</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len</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[b])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#&gt;&gt;3 20 40</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[A(5)])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#runtime error</a:t>
            </a:r>
          </a:p>
          <a:p>
            <a:pPr marL="0" indent="0" defTabSz="1440000">
              <a:spcBef>
                <a:spcPct val="0"/>
              </a:spcBef>
              <a:buNone/>
              <a:tabLst>
                <a:tab pos="540000" algn="l"/>
              </a:tabLst>
              <a:defRPr/>
            </a:pPr>
            <a:endPar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117379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对象作为字典的键或集合的元素</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defTabSz="1440000">
              <a:spcBef>
                <a:spcPct val="0"/>
              </a:spcBef>
              <a:buFont typeface="Wingdings" panose="05000000000000000000" pitchFamily="2" charset="2"/>
              <a:buChar char="Ø"/>
              <a:tabLst>
                <a:tab pos="540000" algn="l"/>
              </a:tabLst>
              <a:defRPr/>
            </a:pPr>
            <a:endParaRPr lang="en-US" altLang="zh-CN" sz="1800" dirty="0">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en-US" sz="1800" dirty="0">
                <a:latin typeface="Courier New" panose="02070309020205020404" pitchFamily="49" charset="0"/>
                <a:ea typeface="黑体" panose="02010609060101010101" pitchFamily="49" charset="-122"/>
                <a:cs typeface="Courier New" panose="02070309020205020404" pitchFamily="49" charset="0"/>
              </a:rPr>
              <a:t>集合和字典都是哈希表</a:t>
            </a:r>
            <a:r>
              <a:rPr lang="en-US" altLang="zh-CN" sz="1800" dirty="0">
                <a:latin typeface="Courier New" panose="02070309020205020404" pitchFamily="49" charset="0"/>
                <a:ea typeface="黑体" panose="02010609060101010101" pitchFamily="49" charset="-122"/>
                <a:cs typeface="Courier New" panose="02070309020205020404" pitchFamily="49" charset="0"/>
              </a:rPr>
              <a:t>,</a:t>
            </a:r>
            <a:r>
              <a:rPr lang="zh-CN" altLang="en-US" sz="1800" dirty="0">
                <a:latin typeface="Courier New" panose="02070309020205020404" pitchFamily="49" charset="0"/>
                <a:ea typeface="黑体" panose="02010609060101010101" pitchFamily="49" charset="-122"/>
                <a:cs typeface="Courier New" panose="02070309020205020404" pitchFamily="49" charset="0"/>
              </a:rPr>
              <a:t>可哈希的类的对象才可以作为集合的元素或者字典的键</a:t>
            </a:r>
            <a:endParaRPr lang="en-US" altLang="zh-CN" sz="1800" dirty="0">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endParaRPr lang="en-US" altLang="zh-CN" sz="1800" dirty="0">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en-US" sz="1800" dirty="0">
                <a:latin typeface="Courier New" panose="02070309020205020404" pitchFamily="49" charset="0"/>
                <a:ea typeface="黑体" panose="02010609060101010101" pitchFamily="49" charset="-122"/>
                <a:cs typeface="Courier New" panose="02070309020205020404" pitchFamily="49" charset="0"/>
              </a:rPr>
              <a:t>一个类，有</a:t>
            </a:r>
            <a:r>
              <a:rPr lang="en-US" altLang="zh-CN" sz="1800" dirty="0">
                <a:latin typeface="Courier New" panose="02070309020205020404" pitchFamily="49" charset="0"/>
                <a:ea typeface="黑体" panose="02010609060101010101" pitchFamily="49" charset="-122"/>
                <a:cs typeface="Courier New" panose="02070309020205020404" pitchFamily="49" charset="0"/>
              </a:rPr>
              <a:t>__hash__</a:t>
            </a:r>
            <a:r>
              <a:rPr lang="zh-CN" altLang="en-US" sz="1800" dirty="0">
                <a:latin typeface="Courier New" panose="02070309020205020404" pitchFamily="49" charset="0"/>
                <a:ea typeface="黑体" panose="02010609060101010101" pitchFamily="49" charset="-122"/>
                <a:cs typeface="Courier New" panose="02070309020205020404" pitchFamily="49" charset="0"/>
              </a:rPr>
              <a:t>方法，即为可哈希。自定义类的默认</a:t>
            </a:r>
            <a:r>
              <a:rPr lang="en-US" altLang="zh-CN" sz="1800" dirty="0">
                <a:latin typeface="Courier New" panose="02070309020205020404" pitchFamily="49" charset="0"/>
                <a:ea typeface="黑体" panose="02010609060101010101" pitchFamily="49" charset="-122"/>
                <a:cs typeface="Courier New" panose="02070309020205020404" pitchFamily="49" charset="0"/>
              </a:rPr>
              <a:t>__hash__</a:t>
            </a:r>
            <a:r>
              <a:rPr lang="zh-CN" altLang="en-US" sz="1800" dirty="0">
                <a:latin typeface="Courier New" panose="02070309020205020404" pitchFamily="49" charset="0"/>
                <a:ea typeface="黑体" panose="02010609060101010101" pitchFamily="49" charset="-122"/>
                <a:cs typeface="Courier New" panose="02070309020205020404" pitchFamily="49" charset="0"/>
              </a:rPr>
              <a:t>方法根据对象</a:t>
            </a:r>
            <a:r>
              <a:rPr lang="en-US" altLang="zh-CN" sz="1800" dirty="0">
                <a:latin typeface="Courier New" panose="02070309020205020404" pitchFamily="49" charset="0"/>
                <a:ea typeface="黑体" panose="02010609060101010101" pitchFamily="49" charset="-122"/>
                <a:cs typeface="Courier New" panose="02070309020205020404" pitchFamily="49" charset="0"/>
              </a:rPr>
              <a:t>id</a:t>
            </a:r>
            <a:r>
              <a:rPr lang="zh-CN" altLang="en-US" sz="1800" dirty="0">
                <a:latin typeface="Courier New" panose="02070309020205020404" pitchFamily="49" charset="0"/>
                <a:ea typeface="黑体" panose="02010609060101010101" pitchFamily="49" charset="-122"/>
                <a:cs typeface="Courier New" panose="02070309020205020404" pitchFamily="49" charset="0"/>
              </a:rPr>
              <a:t>算哈希值，哈希值是个整数</a:t>
            </a:r>
            <a:endParaRPr lang="en-US" altLang="zh-CN" sz="1800" dirty="0">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endParaRPr lang="en-US" altLang="zh-CN" sz="1800" dirty="0">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en-US" altLang="zh-CN"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__hash__</a:t>
            </a:r>
            <a:r>
              <a:rPr lang="zh-CN" altLang="en-US"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函数返回值相同的两个对象</a:t>
            </a:r>
            <a:r>
              <a:rPr lang="en-US" altLang="zh-CN" sz="1800"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a,b</a:t>
            </a:r>
            <a:r>
              <a:rPr lang="zh-CN" altLang="en-US"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，若</a:t>
            </a:r>
            <a:r>
              <a:rPr lang="en-US" altLang="zh-CN"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a==b</a:t>
            </a:r>
            <a:r>
              <a:rPr lang="zh-CN" altLang="en-US"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成立，则只能保留一个</a:t>
            </a:r>
            <a:r>
              <a:rPr lang="en-US" altLang="zh-CN"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字典的键类似处理）；若不成立，可以都保留。</a:t>
            </a:r>
            <a:endParaRPr lang="en-US" altLang="zh-CN" sz="1800" dirty="0">
              <a:solidFill>
                <a:srgbClr val="FF000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defTabSz="1440000">
              <a:spcBef>
                <a:spcPct val="0"/>
              </a:spcBef>
              <a:buFont typeface="Wingdings" panose="05000000000000000000" pitchFamily="2" charset="2"/>
              <a:buChar char="Ø"/>
              <a:tabLst>
                <a:tab pos="540000" algn="l"/>
              </a:tabLst>
              <a:defRPr/>
            </a:pPr>
            <a:r>
              <a:rPr lang="zh-CN" altLang="en-US" sz="1800" dirty="0">
                <a:latin typeface="Courier New" panose="02070309020205020404" pitchFamily="49" charset="0"/>
                <a:ea typeface="黑体" panose="02010609060101010101" pitchFamily="49" charset="-122"/>
                <a:cs typeface="Courier New" panose="02070309020205020404" pitchFamily="49" charset="0"/>
              </a:rPr>
              <a:t>如果为自定义类重写</a:t>
            </a:r>
            <a:r>
              <a:rPr lang="en-US" altLang="zh-CN" sz="1800" dirty="0">
                <a:latin typeface="Courier New" panose="02070309020205020404" pitchFamily="49" charset="0"/>
                <a:ea typeface="黑体" panose="02010609060101010101" pitchFamily="49" charset="-122"/>
                <a:cs typeface="Courier New" panose="02070309020205020404" pitchFamily="49" charset="0"/>
              </a:rPr>
              <a:t>__</a:t>
            </a:r>
            <a:r>
              <a:rPr lang="en-US" altLang="zh-CN" sz="1800" dirty="0" err="1">
                <a:latin typeface="Courier New" panose="02070309020205020404" pitchFamily="49" charset="0"/>
                <a:ea typeface="黑体" panose="02010609060101010101" pitchFamily="49" charset="-122"/>
                <a:cs typeface="Courier New" panose="02070309020205020404" pitchFamily="49" charset="0"/>
              </a:rPr>
              <a:t>eq</a:t>
            </a:r>
            <a:r>
              <a:rPr lang="en-US" altLang="zh-CN" sz="1800" dirty="0">
                <a:latin typeface="Courier New" panose="02070309020205020404" pitchFamily="49" charset="0"/>
                <a:ea typeface="黑体" panose="02010609060101010101" pitchFamily="49" charset="-122"/>
                <a:cs typeface="Courier New" panose="02070309020205020404" pitchFamily="49" charset="0"/>
              </a:rPr>
              <a:t>__</a:t>
            </a:r>
            <a:r>
              <a:rPr lang="zh-CN" altLang="en-US" sz="1800" dirty="0">
                <a:latin typeface="Courier New" panose="02070309020205020404" pitchFamily="49" charset="0"/>
                <a:ea typeface="黑体" panose="02010609060101010101" pitchFamily="49" charset="-122"/>
                <a:cs typeface="Courier New" panose="02070309020205020404" pitchFamily="49" charset="0"/>
              </a:rPr>
              <a:t>方法，则其</a:t>
            </a:r>
            <a:r>
              <a:rPr lang="en-US" altLang="zh-CN" sz="1800" dirty="0">
                <a:latin typeface="Courier New" panose="02070309020205020404" pitchFamily="49" charset="0"/>
                <a:ea typeface="黑体" panose="02010609060101010101" pitchFamily="49" charset="-122"/>
                <a:cs typeface="Courier New" panose="02070309020205020404" pitchFamily="49" charset="0"/>
              </a:rPr>
              <a:t>__hash__</a:t>
            </a:r>
            <a:r>
              <a:rPr lang="zh-CN" altLang="en-US" sz="1800" dirty="0">
                <a:latin typeface="Courier New" panose="02070309020205020404" pitchFamily="49" charset="0"/>
                <a:ea typeface="黑体" panose="02010609060101010101" pitchFamily="49" charset="-122"/>
                <a:cs typeface="Courier New" panose="02070309020205020404" pitchFamily="49" charset="0"/>
              </a:rPr>
              <a:t>方法会被</a:t>
            </a:r>
            <a:r>
              <a:rPr lang="en-US" altLang="zh-CN" sz="1800" dirty="0">
                <a:latin typeface="Courier New" panose="02070309020205020404" pitchFamily="49" charset="0"/>
                <a:ea typeface="黑体" panose="02010609060101010101" pitchFamily="49" charset="-122"/>
                <a:cs typeface="Courier New" panose="02070309020205020404" pitchFamily="49" charset="0"/>
              </a:rPr>
              <a:t>Python</a:t>
            </a:r>
            <a:r>
              <a:rPr lang="zh-CN" altLang="en-US" sz="1800" dirty="0">
                <a:latin typeface="Courier New" panose="02070309020205020404" pitchFamily="49" charset="0"/>
                <a:ea typeface="黑体" panose="02010609060101010101" pitchFamily="49" charset="-122"/>
                <a:cs typeface="Courier New" panose="02070309020205020404" pitchFamily="49" charset="0"/>
              </a:rPr>
              <a:t>自动变成</a:t>
            </a:r>
            <a:r>
              <a:rPr lang="en-US" altLang="zh-CN" sz="1800" dirty="0">
                <a:latin typeface="Courier New" panose="02070309020205020404" pitchFamily="49" charset="0"/>
                <a:ea typeface="黑体" panose="02010609060101010101" pitchFamily="49" charset="-122"/>
                <a:cs typeface="Courier New" panose="02070309020205020404" pitchFamily="49" charset="0"/>
              </a:rPr>
              <a:t>None</a:t>
            </a:r>
            <a:r>
              <a:rPr lang="zh-CN" altLang="en-US" sz="1800" dirty="0">
                <a:latin typeface="Courier New" panose="02070309020205020404" pitchFamily="49" charset="0"/>
                <a:ea typeface="黑体" panose="02010609060101010101" pitchFamily="49" charset="-122"/>
                <a:cs typeface="Courier New" panose="02070309020205020404" pitchFamily="49" charset="0"/>
              </a:rPr>
              <a:t>，其变成不可哈希。也可以同时重写</a:t>
            </a:r>
            <a:r>
              <a:rPr lang="en-US" altLang="zh-CN" sz="1800" dirty="0">
                <a:latin typeface="Courier New" panose="02070309020205020404" pitchFamily="49" charset="0"/>
                <a:ea typeface="黑体" panose="02010609060101010101" pitchFamily="49" charset="-122"/>
                <a:cs typeface="Courier New" panose="02070309020205020404" pitchFamily="49" charset="0"/>
              </a:rPr>
              <a:t>__</a:t>
            </a:r>
            <a:r>
              <a:rPr lang="en-US" altLang="zh-CN" sz="1800" dirty="0" err="1">
                <a:latin typeface="Courier New" panose="02070309020205020404" pitchFamily="49" charset="0"/>
                <a:ea typeface="黑体" panose="02010609060101010101" pitchFamily="49" charset="-122"/>
                <a:cs typeface="Courier New" panose="02070309020205020404" pitchFamily="49" charset="0"/>
              </a:rPr>
              <a:t>eq</a:t>
            </a:r>
            <a:r>
              <a:rPr lang="en-US" altLang="zh-CN" sz="1800" dirty="0">
                <a:latin typeface="Courier New" panose="02070309020205020404" pitchFamily="49" charset="0"/>
                <a:ea typeface="黑体" panose="02010609060101010101" pitchFamily="49" charset="-122"/>
                <a:cs typeface="Courier New" panose="02070309020205020404" pitchFamily="49" charset="0"/>
              </a:rPr>
              <a:t>__</a:t>
            </a:r>
            <a:r>
              <a:rPr lang="zh-CN" altLang="en-US" sz="1800" dirty="0">
                <a:latin typeface="Courier New" panose="02070309020205020404" pitchFamily="49" charset="0"/>
                <a:ea typeface="黑体" panose="02010609060101010101" pitchFamily="49" charset="-122"/>
                <a:cs typeface="Courier New" panose="02070309020205020404" pitchFamily="49" charset="0"/>
              </a:rPr>
              <a:t>和 </a:t>
            </a:r>
            <a:r>
              <a:rPr lang="en-US" altLang="zh-CN" sz="1800" dirty="0">
                <a:latin typeface="Courier New" panose="02070309020205020404" pitchFamily="49" charset="0"/>
                <a:ea typeface="黑体" panose="02010609060101010101" pitchFamily="49" charset="-122"/>
                <a:cs typeface="Courier New" panose="02070309020205020404" pitchFamily="49" charset="0"/>
              </a:rPr>
              <a:t>__hash__</a:t>
            </a:r>
          </a:p>
        </p:txBody>
      </p:sp>
    </p:spTree>
    <p:extLst>
      <p:ext uri="{BB962C8B-B14F-4D97-AF65-F5344CB8AC3E}">
        <p14:creationId xmlns:p14="http://schemas.microsoft.com/office/powerpoint/2010/main" val="247245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对象作为字典的键或集合的元素</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defTabSz="1440000">
              <a:spcBef>
                <a:spcPct val="0"/>
              </a:spcBef>
              <a:buFont typeface="Wingdings" panose="05000000000000000000" pitchFamily="2" charset="2"/>
              <a:buChar char="Ø"/>
              <a:tabLst>
                <a:tab pos="540000" algn="l"/>
              </a:tabLst>
              <a:defRPr/>
            </a:pPr>
            <a:r>
              <a:rPr lang="zh-CN" altLang="en-US"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类的</a:t>
            </a:r>
            <a:r>
              <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__hash__</a:t>
            </a:r>
            <a:r>
              <a:rPr lang="zh-CN" altLang="en-US"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方法示例</a:t>
            </a:r>
            <a:endPar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x = 23.1</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x.__hash</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__(),23.1.__hash__())</a:t>
            </a:r>
          </a:p>
          <a:p>
            <a:pPr marL="0" indent="0" defTabSz="1440000">
              <a:spcBef>
                <a:spcPct val="0"/>
              </a:spcBef>
              <a:buNone/>
              <a:tabLst>
                <a:tab pos="540000" algn="l"/>
              </a:tabLst>
              <a:defRPr/>
            </a:pP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#&gt;&gt;230584300921372695 230584300921372695</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x = 23</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print((23).__hash__(),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x.__hash</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__(),hash(23))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#&gt;&gt;23 23 23</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x = (1,2)</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x.__hash</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__(),(1,2).__hash__(),hash(x))</a:t>
            </a:r>
          </a:p>
          <a:p>
            <a:pPr marL="0" indent="0" defTabSz="1440000">
              <a:spcBef>
                <a:spcPct val="0"/>
              </a:spcBef>
              <a:buNone/>
              <a:tabLst>
                <a:tab pos="540000" algn="l"/>
              </a:tabLst>
              <a:defRPr/>
            </a:pP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#&gt;&gt;3713081631934410656 3713081631934410656 3713081631934410656</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x = "ok"</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x.__hash</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ok".__hash</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a:t>
            </a:r>
          </a:p>
          <a:p>
            <a:pPr marL="0" indent="0" defTabSz="1440000">
              <a:spcBef>
                <a:spcPct val="0"/>
              </a:spcBef>
              <a:buNone/>
              <a:tabLst>
                <a:tab pos="540000" algn="l"/>
              </a:tabLst>
              <a:defRPr/>
            </a:pP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#&gt;&gt;-423760875654480603 -423760875654480603</a:t>
            </a: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363533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对象作为字典的键或集合的元素</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defTabSz="1440000">
              <a:spcBef>
                <a:spcPct val="0"/>
              </a:spcBef>
              <a:buFont typeface="Wingdings" panose="05000000000000000000" pitchFamily="2" charset="2"/>
              <a:buChar char="Ø"/>
              <a:tabLst>
                <a:tab pos="540000" algn="l"/>
              </a:tabLst>
              <a:defRPr/>
            </a:pPr>
            <a:r>
              <a:rPr lang="zh-CN" altLang="en-US"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为自定义类重写</a:t>
            </a:r>
            <a:r>
              <a:rPr lang="en-US" altLang="zh-CN"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__</a:t>
            </a:r>
            <a:r>
              <a:rPr lang="en-US" altLang="zh-CN" sz="1800"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eq</a:t>
            </a:r>
            <a:r>
              <a:rPr lang="en-US" altLang="zh-CN"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__</a:t>
            </a:r>
            <a:r>
              <a:rPr lang="zh-CN" altLang="en-US"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和</a:t>
            </a:r>
            <a:r>
              <a:rPr lang="en-US" altLang="zh-CN"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__hash__</a:t>
            </a:r>
            <a:r>
              <a:rPr lang="zh-CN" altLang="en-US" sz="18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方法，可以做到用对象的值作为集合元素或字典的键</a:t>
            </a:r>
            <a:endParaRPr lang="en-US" altLang="zh-CN" sz="1800" dirty="0">
              <a:solidFill>
                <a:srgbClr val="FF000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class  A:</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init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x</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eq</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self,other</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if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isinstance</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other,A</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判断</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other</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是不是类</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的对象</a:t>
            </a:r>
          </a:p>
          <a:p>
            <a:pPr marL="0" indent="0" defTabSz="1440000">
              <a:spcBef>
                <a:spcPct val="0"/>
              </a:spcBef>
              <a:buNone/>
              <a:tabLst>
                <a:tab pos="540000" algn="l"/>
              </a:tabLst>
              <a:defRPr/>
            </a:pPr>
            <a:r>
              <a:rPr lang="zh-CN" altLang="en-US"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return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other.x</a:t>
            </a: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elif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isinstance</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other,int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如果</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other</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是整数</a:t>
            </a:r>
          </a:p>
          <a:p>
            <a:pPr marL="0" indent="0" defTabSz="1440000">
              <a:spcBef>
                <a:spcPct val="0"/>
              </a:spcBef>
              <a:buNone/>
              <a:tabLst>
                <a:tab pos="540000" algn="l"/>
              </a:tabLst>
              <a:defRPr/>
            </a:pPr>
            <a:r>
              <a:rPr lang="zh-CN" altLang="en-US"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return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other</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else:</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False</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__hash__(self):</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self.x</a:t>
            </a:r>
            <a:endPar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2075248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对象作为字典的键或集合的元素</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15950"/>
            <a:ext cx="8712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a = A(3)</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print(3 == a)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#&gt;&gt;True</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b = A(3)</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d = {A(5):10,A(3):20,a:30}</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len</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(d),d[a],d[b],d[3])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#&gt;&gt;2 30 30 30</a:t>
            </a: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338056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357188" y="87313"/>
            <a:ext cx="8358187" cy="795337"/>
          </a:xfrm>
        </p:spPr>
        <p:txBody>
          <a:bodyPr/>
          <a:lstStyle/>
          <a:p>
            <a:pPr eaLnBrk="1" hangingPunct="1">
              <a:defRPr/>
            </a:pPr>
            <a:r>
              <a:rPr lang="zh-CN" altLang="en-US" sz="2600" dirty="0">
                <a:latin typeface="+mj-ea"/>
                <a:ea typeface="+mj-ea"/>
              </a:rPr>
              <a:t>一道题目</a:t>
            </a:r>
          </a:p>
        </p:txBody>
      </p:sp>
      <p:sp>
        <p:nvSpPr>
          <p:cNvPr id="11267" name="内容占位符 2"/>
          <p:cNvSpPr>
            <a:spLocks noGrp="1"/>
          </p:cNvSpPr>
          <p:nvPr>
            <p:ph idx="1"/>
          </p:nvPr>
        </p:nvSpPr>
        <p:spPr>
          <a:xfrm>
            <a:off x="387350" y="882650"/>
            <a:ext cx="8577263" cy="1873250"/>
          </a:xfrm>
        </p:spPr>
        <p:txBody>
          <a:bodyPr/>
          <a:lstStyle/>
          <a:p>
            <a:pPr marL="0" indent="0">
              <a:spcBef>
                <a:spcPct val="50000"/>
              </a:spcBef>
              <a:buNone/>
              <a:defRPr/>
            </a:pPr>
            <a:r>
              <a:rPr lang="zh-CN" altLang="en-US" sz="2000" dirty="0">
                <a:solidFill>
                  <a:schemeClr val="tx1"/>
                </a:solidFill>
                <a:latin typeface="黑体" panose="02010609060101010101" pitchFamily="49" charset="-122"/>
                <a:cs typeface="Courier New" panose="02070309020205020404" pitchFamily="49" charset="0"/>
              </a:rPr>
              <a:t>下面程序的输出结果是：</a:t>
            </a:r>
            <a:endParaRPr lang="en-US" altLang="zh-CN" sz="2000" dirty="0">
              <a:solidFill>
                <a:schemeClr val="tx1"/>
              </a:solidFill>
              <a:latin typeface="黑体" panose="02010609060101010101" pitchFamily="49" charset="-122"/>
              <a:cs typeface="Courier New" panose="02070309020205020404" pitchFamily="49" charset="0"/>
            </a:endParaRP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def swap(x,y):</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	x,y = y,x</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	x[0],y[0] = y[0],x[0]</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a = [1,2,3]</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b = [4,5,6]</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swap(a,b)</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print(a)</a:t>
            </a:r>
            <a:endParaRPr lang="en-US" altLang="zh-CN" sz="2000" dirty="0">
              <a:solidFill>
                <a:schemeClr val="tx1"/>
              </a:solidFill>
              <a:latin typeface="黑体" panose="02010609060101010101" pitchFamily="49" charset="-122"/>
              <a:cs typeface="Courier New" panose="02070309020205020404" pitchFamily="49" charset="0"/>
            </a:endParaRPr>
          </a:p>
        </p:txBody>
      </p:sp>
      <p:sp>
        <p:nvSpPr>
          <p:cNvPr id="1741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05DB1EA-B749-474C-A1E2-A35DF9D0D017}" type="slidenum">
              <a:rPr lang="zh-CN" altLang="en-US" sz="1200" smtClean="0">
                <a:solidFill>
                  <a:srgbClr val="898989"/>
                </a:solidFill>
              </a:rPr>
              <a:pPr>
                <a:spcBef>
                  <a:spcPct val="0"/>
                </a:spcBef>
                <a:buFontTx/>
                <a:buNone/>
              </a:pPr>
              <a:t>5</a:t>
            </a:fld>
            <a:endParaRPr lang="zh-CN" altLang="en-US" sz="1200" dirty="0">
              <a:solidFill>
                <a:srgbClr val="898989"/>
              </a:solidFill>
            </a:endParaRPr>
          </a:p>
        </p:txBody>
      </p:sp>
      <p:sp>
        <p:nvSpPr>
          <p:cNvPr id="2" name="Rectangle 1"/>
          <p:cNvSpPr>
            <a:spLocks noChangeArrowheads="1"/>
          </p:cNvSpPr>
          <p:nvPr/>
        </p:nvSpPr>
        <p:spPr bwMode="auto">
          <a:xfrm>
            <a:off x="6431868" y="3022917"/>
            <a:ext cx="2376264"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Consolas" panose="020B0609020204030204" pitchFamily="49" charset="0"/>
              </a:rPr>
              <a:t>A) [</a:t>
            </a:r>
            <a:r>
              <a:rPr kumimoji="0" lang="zh-CN" altLang="zh-CN" b="0" i="0" u="none" strike="noStrike" cap="none" normalizeH="0" baseline="0" dirty="0">
                <a:ln>
                  <a:noFill/>
                </a:ln>
                <a:solidFill>
                  <a:srgbClr val="0000FF"/>
                </a:solidFill>
                <a:effectLst/>
                <a:latin typeface="Consolas" panose="020B0609020204030204" pitchFamily="49" charset="0"/>
              </a:rPr>
              <a:t>1</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2</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3</a:t>
            </a:r>
            <a:r>
              <a:rPr kumimoji="0" lang="zh-CN" altLang="zh-CN" b="0" i="0" u="none" strike="noStrike" cap="none" normalizeH="0" baseline="0" dirty="0">
                <a:ln>
                  <a:noFill/>
                </a:ln>
                <a:solidFill>
                  <a:srgbClr val="000000"/>
                </a:solidFill>
                <a:effectLst/>
                <a:latin typeface="Consolas" panose="020B0609020204030204" pitchFamily="49" charset="0"/>
              </a:rPr>
              <a: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B) [</a:t>
            </a:r>
            <a:r>
              <a:rPr kumimoji="0" lang="zh-CN" altLang="zh-CN" b="0" i="0" u="none" strike="noStrike" cap="none" normalizeH="0" baseline="0" dirty="0">
                <a:ln>
                  <a:noFill/>
                </a:ln>
                <a:solidFill>
                  <a:srgbClr val="0000FF"/>
                </a:solidFill>
                <a:effectLst/>
                <a:latin typeface="Consolas" panose="020B0609020204030204" pitchFamily="49" charset="0"/>
              </a:rPr>
              <a:t>4</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5</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6</a:t>
            </a:r>
            <a:r>
              <a:rPr kumimoji="0" lang="zh-CN" altLang="zh-CN" b="0" i="0" u="none" strike="noStrike" cap="none" normalizeH="0" baseline="0" dirty="0">
                <a:ln>
                  <a:noFill/>
                </a:ln>
                <a:solidFill>
                  <a:srgbClr val="000000"/>
                </a:solidFill>
                <a:effectLst/>
                <a:latin typeface="Consolas" panose="020B0609020204030204" pitchFamily="49" charset="0"/>
              </a:rPr>
              <a: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C) [</a:t>
            </a:r>
            <a:r>
              <a:rPr kumimoji="0" lang="zh-CN" altLang="zh-CN" b="0" i="0" u="none" strike="noStrike" cap="none" normalizeH="0" baseline="0" dirty="0">
                <a:ln>
                  <a:noFill/>
                </a:ln>
                <a:solidFill>
                  <a:srgbClr val="0000FF"/>
                </a:solidFill>
                <a:effectLst/>
                <a:latin typeface="Consolas" panose="020B0609020204030204" pitchFamily="49" charset="0"/>
              </a:rPr>
              <a:t>1</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5</a:t>
            </a:r>
            <a:r>
              <a:rPr kumimoji="0" lang="zh-CN" altLang="zh-CN" b="0" i="0" u="none" strike="noStrike" cap="none" normalizeH="0" baseline="0" dirty="0">
                <a:ln>
                  <a:noFill/>
                </a:ln>
                <a:solidFill>
                  <a:srgbClr val="000000"/>
                </a:solidFill>
                <a:effectLst/>
                <a:latin typeface="Consolas" panose="020B0609020204030204" pitchFamily="49" charset="0"/>
              </a:rPr>
              <a:t>,</a:t>
            </a:r>
            <a:r>
              <a:rPr kumimoji="0" lang="zh-CN" altLang="zh-CN" b="0" i="0" u="none" strike="noStrike" cap="none" normalizeH="0" baseline="0" dirty="0">
                <a:ln>
                  <a:noFill/>
                </a:ln>
                <a:solidFill>
                  <a:srgbClr val="0000FF"/>
                </a:solidFill>
                <a:effectLst/>
                <a:latin typeface="Consolas" panose="020B0609020204030204" pitchFamily="49" charset="0"/>
              </a:rPr>
              <a:t>6</a:t>
            </a:r>
            <a:r>
              <a:rPr kumimoji="0" lang="zh-CN" altLang="zh-CN" b="0" i="0" u="none" strike="noStrike" cap="none" normalizeH="0" baseline="0" dirty="0">
                <a:ln>
                  <a:noFill/>
                </a:ln>
                <a:solidFill>
                  <a:srgbClr val="000000"/>
                </a:solidFill>
                <a:effectLst/>
                <a:latin typeface="Consolas" panose="020B0609020204030204" pitchFamily="49" charset="0"/>
              </a:rPr>
              <a: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B050"/>
                </a:solidFill>
                <a:effectLst/>
                <a:latin typeface="Consolas" panose="020B0609020204030204" pitchFamily="49" charset="0"/>
              </a:rPr>
              <a:t>D) [4,2,3]</a:t>
            </a:r>
            <a:br>
              <a:rPr kumimoji="0" lang="zh-CN" altLang="zh-CN" b="0" i="0" u="none" strike="noStrike" cap="none" normalizeH="0" baseline="0" dirty="0">
                <a:ln>
                  <a:noFill/>
                </a:ln>
                <a:solidFill>
                  <a:srgbClr val="00B050"/>
                </a:solidFill>
                <a:effectLst/>
                <a:latin typeface="Consolas" panose="020B0609020204030204" pitchFamily="49" charset="0"/>
              </a:rPr>
            </a:br>
            <a:endParaRPr kumimoji="0" lang="zh-CN" altLang="zh-CN" b="0" i="0" u="none" strike="noStrike" cap="none" normalizeH="0" baseline="0" dirty="0">
              <a:ln>
                <a:noFill/>
              </a:ln>
              <a:solidFill>
                <a:srgbClr val="00B050"/>
              </a:solidFill>
              <a:effectLst/>
            </a:endParaRPr>
          </a:p>
        </p:txBody>
      </p:sp>
    </p:spTree>
    <p:extLst>
      <p:ext uri="{BB962C8B-B14F-4D97-AF65-F5344CB8AC3E}">
        <p14:creationId xmlns:p14="http://schemas.microsoft.com/office/powerpoint/2010/main" val="4082749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迭代器</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323528" y="843558"/>
            <a:ext cx="8567737"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endPar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zh-CN" altLang="en-US" sz="2000" dirty="0">
                <a:latin typeface="Courier New" panose="02070309020205020404" pitchFamily="49" charset="0"/>
                <a:ea typeface="黑体" panose="02010609060101010101" pitchFamily="49" charset="-122"/>
                <a:cs typeface="Courier New" panose="02070309020205020404" pitchFamily="49" charset="0"/>
              </a:rPr>
              <a:t>如果一个类实现了</a:t>
            </a:r>
            <a:r>
              <a:rPr lang="en-US" altLang="zh-CN" sz="2000" dirty="0">
                <a:latin typeface="Courier New" panose="02070309020205020404" pitchFamily="49" charset="0"/>
                <a:ea typeface="黑体" panose="02010609060101010101" pitchFamily="49" charset="-122"/>
                <a:cs typeface="Courier New" panose="02070309020205020404" pitchFamily="49" charset="0"/>
              </a:rPr>
              <a:t>__next__()</a:t>
            </a:r>
            <a:r>
              <a:rPr lang="zh-CN" altLang="en-US" sz="2000" dirty="0">
                <a:latin typeface="Courier New" panose="02070309020205020404" pitchFamily="49" charset="0"/>
                <a:ea typeface="黑体" panose="02010609060101010101" pitchFamily="49" charset="-122"/>
                <a:cs typeface="Courier New" panose="02070309020205020404" pitchFamily="49" charset="0"/>
              </a:rPr>
              <a:t>方法和</a:t>
            </a:r>
            <a:r>
              <a:rPr lang="en-US" altLang="zh-CN" sz="2000" dirty="0">
                <a:latin typeface="Courier New" panose="02070309020205020404" pitchFamily="49" charset="0"/>
                <a:ea typeface="黑体" panose="02010609060101010101" pitchFamily="49" charset="-122"/>
                <a:cs typeface="Courier New" panose="02070309020205020404" pitchFamily="49" charset="0"/>
              </a:rPr>
              <a:t>__</a:t>
            </a:r>
            <a:r>
              <a:rPr lang="en-US" altLang="zh-CN" sz="2000" dirty="0" err="1">
                <a:latin typeface="Courier New" panose="02070309020205020404" pitchFamily="49" charset="0"/>
                <a:ea typeface="黑体" panose="02010609060101010101" pitchFamily="49" charset="-122"/>
                <a:cs typeface="Courier New" panose="02070309020205020404" pitchFamily="49" charset="0"/>
              </a:rPr>
              <a:t>iter</a:t>
            </a:r>
            <a:r>
              <a:rPr lang="en-US" altLang="zh-CN" sz="2000" dirty="0">
                <a:latin typeface="Courier New" panose="02070309020205020404" pitchFamily="49" charset="0"/>
                <a:ea typeface="黑体" panose="02010609060101010101" pitchFamily="49" charset="-122"/>
                <a:cs typeface="Courier New" panose="02070309020205020404" pitchFamily="49" charset="0"/>
              </a:rPr>
              <a:t>__()</a:t>
            </a:r>
            <a:r>
              <a:rPr lang="zh-CN" altLang="en-US" sz="2000" dirty="0">
                <a:latin typeface="Courier New" panose="02070309020205020404" pitchFamily="49" charset="0"/>
                <a:ea typeface="黑体" panose="02010609060101010101" pitchFamily="49" charset="-122"/>
                <a:cs typeface="Courier New" panose="02070309020205020404" pitchFamily="49" charset="0"/>
              </a:rPr>
              <a:t>方法，并且</a:t>
            </a:r>
            <a:r>
              <a:rPr lang="en-US" altLang="zh-CN" sz="2000" dirty="0">
                <a:latin typeface="Courier New" panose="02070309020205020404" pitchFamily="49" charset="0"/>
                <a:ea typeface="黑体" panose="02010609060101010101" pitchFamily="49" charset="-122"/>
                <a:cs typeface="Courier New" panose="02070309020205020404" pitchFamily="49" charset="0"/>
              </a:rPr>
              <a:t>__</a:t>
            </a:r>
            <a:r>
              <a:rPr lang="en-US" altLang="zh-CN" sz="2000" dirty="0" err="1">
                <a:latin typeface="Courier New" panose="02070309020205020404" pitchFamily="49" charset="0"/>
                <a:ea typeface="黑体" panose="02010609060101010101" pitchFamily="49" charset="-122"/>
                <a:cs typeface="Courier New" panose="02070309020205020404" pitchFamily="49" charset="0"/>
              </a:rPr>
              <a:t>iter</a:t>
            </a:r>
            <a:r>
              <a:rPr lang="en-US" altLang="zh-CN" sz="2000" dirty="0">
                <a:latin typeface="Courier New" panose="02070309020205020404" pitchFamily="49" charset="0"/>
                <a:ea typeface="黑体" panose="02010609060101010101" pitchFamily="49" charset="-122"/>
                <a:cs typeface="Courier New" panose="02070309020205020404" pitchFamily="49" charset="0"/>
              </a:rPr>
              <a:t>__()</a:t>
            </a:r>
            <a:r>
              <a:rPr lang="zh-CN" altLang="en-US" sz="2000" dirty="0">
                <a:latin typeface="Courier New" panose="02070309020205020404" pitchFamily="49" charset="0"/>
                <a:ea typeface="黑体" panose="02010609060101010101" pitchFamily="49" charset="-122"/>
                <a:cs typeface="Courier New" panose="02070309020205020404" pitchFamily="49" charset="0"/>
              </a:rPr>
              <a:t>方法返回对象自身，则该类的对象就称为“迭代器”</a:t>
            </a:r>
            <a:r>
              <a:rPr lang="en-US" altLang="zh-CN" sz="2000" dirty="0">
                <a:latin typeface="Courier New" panose="02070309020205020404" pitchFamily="49" charset="0"/>
                <a:ea typeface="黑体" panose="02010609060101010101" pitchFamily="49" charset="-122"/>
                <a:cs typeface="Courier New" panose="02070309020205020404" pitchFamily="49" charset="0"/>
              </a:rPr>
              <a:t>(iterator)</a:t>
            </a:r>
            <a:r>
              <a:rPr lang="zh-CN" altLang="en-US" sz="2000" dirty="0">
                <a:latin typeface="Courier New" panose="02070309020205020404" pitchFamily="49" charset="0"/>
                <a:ea typeface="黑体" panose="02010609060101010101" pitchFamily="49" charset="-122"/>
                <a:cs typeface="Courier New" panose="02070309020205020404" pitchFamily="49" charset="0"/>
              </a:rPr>
              <a:t>。迭代器对象通常用于存储一些元素，一般</a:t>
            </a:r>
            <a:r>
              <a:rPr lang="en-US" altLang="zh-CN" sz="2000" dirty="0">
                <a:latin typeface="Courier New" panose="02070309020205020404" pitchFamily="49" charset="0"/>
                <a:ea typeface="黑体" panose="02010609060101010101" pitchFamily="49" charset="-122"/>
                <a:cs typeface="Courier New" panose="02070309020205020404" pitchFamily="49" charset="0"/>
              </a:rPr>
              <a:t>__next__()</a:t>
            </a:r>
            <a:r>
              <a:rPr lang="zh-CN" altLang="en-US" sz="2000" dirty="0">
                <a:latin typeface="Courier New" panose="02070309020205020404" pitchFamily="49" charset="0"/>
                <a:ea typeface="黑体" panose="02010609060101010101" pitchFamily="49" charset="-122"/>
                <a:cs typeface="Courier New" panose="02070309020205020404" pitchFamily="49" charset="0"/>
              </a:rPr>
              <a:t>方法会用来返回对象中的下一个元素。</a:t>
            </a:r>
            <a:endParaRPr lang="en-US" altLang="zh-CN" sz="2000"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1859571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迭代器</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323528" y="865406"/>
            <a:ext cx="8567737"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defTabSz="1440000">
              <a:spcBef>
                <a:spcPct val="0"/>
              </a:spcBef>
              <a:buFont typeface="Wingdings" panose="05000000000000000000" pitchFamily="2" charset="2"/>
              <a:buChar char="Ø"/>
              <a:tabLst>
                <a:tab pos="540000" algn="l"/>
              </a:tabLst>
              <a:defRPr/>
            </a:pPr>
            <a:r>
              <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Python</a:t>
            </a:r>
            <a:r>
              <a:rPr lang="zh-CN" altLang="en-US"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的</a:t>
            </a:r>
            <a:r>
              <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for</a:t>
            </a:r>
            <a:r>
              <a:rPr lang="zh-CN" altLang="en-US"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循环其实是用</a:t>
            </a:r>
            <a:r>
              <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while</a:t>
            </a:r>
            <a:r>
              <a:rPr lang="zh-CN" altLang="en-US"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实现</a:t>
            </a:r>
            <a:endParaRPr lang="en-US" altLang="zh-CN"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20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for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in a:</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语句组</a:t>
            </a:r>
          </a:p>
          <a:p>
            <a:pPr marL="0" indent="0" defTabSz="1440000">
              <a:spcBef>
                <a:spcPct val="0"/>
              </a:spcBef>
              <a:buNone/>
              <a:tabLst>
                <a:tab pos="540000" algn="l"/>
              </a:tabLst>
              <a:defRPr/>
            </a:pPr>
            <a:endParaRPr lang="en-US" altLang="zh-CN" sz="1800"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zh-CN" altLang="en-US" sz="1800" dirty="0">
                <a:solidFill>
                  <a:srgbClr val="7030A0"/>
                </a:solidFill>
                <a:latin typeface="Courier New" panose="02070309020205020404" pitchFamily="49" charset="0"/>
                <a:ea typeface="黑体" panose="02010609060101010101" pitchFamily="49" charset="-122"/>
                <a:cs typeface="Courier New" panose="02070309020205020404" pitchFamily="49" charset="0"/>
              </a:rPr>
              <a:t>真实实现：</a:t>
            </a:r>
            <a:endParaRPr lang="en-US" altLang="zh-CN" sz="1800"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it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iter</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等价于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it = a.__</a:t>
            </a:r>
            <a:r>
              <a:rPr lang="en-US" altLang="zh-CN" sz="1800" b="1" dirty="0" err="1">
                <a:solidFill>
                  <a:srgbClr val="00B050"/>
                </a:solidFill>
                <a:latin typeface="Courier New" panose="02070309020205020404" pitchFamily="49" charset="0"/>
                <a:ea typeface="黑体" panose="02010609060101010101" pitchFamily="49" charset="-122"/>
                <a:cs typeface="Courier New" panose="02070309020205020404" pitchFamily="49" charset="0"/>
              </a:rPr>
              <a:t>iter</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__()</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while True:</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try:</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next(it)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等价于 </a:t>
            </a:r>
            <a:r>
              <a:rPr lang="en-US" altLang="zh-CN" sz="1800" b="1" dirty="0" err="1">
                <a:solidFill>
                  <a:srgbClr val="00B050"/>
                </a:solidFill>
                <a:latin typeface="Courier New" panose="02070309020205020404" pitchFamily="49" charset="0"/>
                <a:ea typeface="黑体" panose="02010609060101010101" pitchFamily="49" charset="-122"/>
                <a:cs typeface="Courier New" panose="02070309020205020404" pitchFamily="49" charset="0"/>
              </a:rPr>
              <a:t>i</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 = </a:t>
            </a:r>
            <a:r>
              <a:rPr lang="en-US" altLang="zh-CN" sz="1800" b="1" dirty="0" err="1">
                <a:solidFill>
                  <a:srgbClr val="00B050"/>
                </a:solidFill>
                <a:latin typeface="Courier New" panose="02070309020205020404" pitchFamily="49" charset="0"/>
                <a:ea typeface="黑体" panose="02010609060101010101" pitchFamily="49" charset="-122"/>
                <a:cs typeface="Courier New" panose="02070309020205020404" pitchFamily="49" charset="0"/>
              </a:rPr>
              <a:t>it.__next</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__()</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zh-CN" altLang="en-US" sz="1800" b="1" dirty="0">
                <a:latin typeface="Courier New" panose="02070309020205020404" pitchFamily="49" charset="0"/>
                <a:ea typeface="黑体" panose="02010609060101010101" pitchFamily="49" charset="-122"/>
                <a:cs typeface="Courier New" panose="02070309020205020404" pitchFamily="49" charset="0"/>
              </a:rPr>
              <a:t>语句组</a:t>
            </a:r>
          </a:p>
          <a:p>
            <a:pPr marL="0" indent="0" defTabSz="1440000">
              <a:spcBef>
                <a:spcPct val="0"/>
              </a:spcBef>
              <a:buNone/>
              <a:tabLst>
                <a:tab pos="540000" algn="l"/>
              </a:tabLst>
              <a:defRPr/>
            </a:pPr>
            <a:r>
              <a:rPr lang="zh-CN" altLang="en-US"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except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StopIteration</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break</a:t>
            </a:r>
          </a:p>
          <a:p>
            <a:pPr marL="0" indent="0" defTabSz="1440000">
              <a:spcBef>
                <a:spcPct val="0"/>
              </a:spcBef>
              <a:buNone/>
              <a:tabLst>
                <a:tab pos="540000" algn="l"/>
              </a:tabLst>
              <a:defRPr/>
            </a:pPr>
            <a:r>
              <a:rPr lang="en-US" altLang="zh-CN" sz="1800" b="1" dirty="0" err="1">
                <a:solidFill>
                  <a:srgbClr val="00B050"/>
                </a:solidFill>
                <a:latin typeface="Courier New" panose="02070309020205020404" pitchFamily="49" charset="0"/>
                <a:ea typeface="黑体" panose="02010609060101010101" pitchFamily="49" charset="-122"/>
                <a:cs typeface="Courier New" panose="02070309020205020404" pitchFamily="49" charset="0"/>
              </a:rPr>
              <a:t>iter,next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都是</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Python</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库函数</a:t>
            </a:r>
            <a:endPar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3297721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迭代器</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99542"/>
            <a:ext cx="856773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defTabSz="1440000">
              <a:spcBef>
                <a:spcPct val="0"/>
              </a:spcBef>
              <a:buFont typeface="Wingdings" panose="05000000000000000000" pitchFamily="2" charset="2"/>
              <a:buChar char="Ø"/>
              <a:tabLst>
                <a:tab pos="540000" algn="l"/>
              </a:tabLst>
              <a:defRPr/>
            </a:pPr>
            <a:r>
              <a:rPr lang="zh-CN" altLang="en-US"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迭代器示例</a:t>
            </a:r>
            <a:endParaRPr lang="en-US" altLang="zh-CN" sz="20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class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MyRange</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init</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__(self, n):</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self.idx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0</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self.n</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n</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iter</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__(self):</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self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返回对象自身</a:t>
            </a:r>
          </a:p>
          <a:p>
            <a:pPr marL="0" indent="0" defTabSz="1440000">
              <a:spcBef>
                <a:spcPct val="0"/>
              </a:spcBef>
              <a:buNone/>
              <a:tabLst>
                <a:tab pos="540000" algn="l"/>
              </a:tabLst>
              <a:defRPr/>
            </a:pPr>
            <a:r>
              <a:rPr lang="zh-CN" altLang="en-US"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__next__(self):</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if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self.idx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&lt;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self.n</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val</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self.idx</a:t>
            </a: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self.idx</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 1</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return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val</a:t>
            </a: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else:</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raise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StopIteration</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引发异常</a:t>
            </a:r>
          </a:p>
        </p:txBody>
      </p:sp>
    </p:spTree>
    <p:extLst>
      <p:ext uri="{BB962C8B-B14F-4D97-AF65-F5344CB8AC3E}">
        <p14:creationId xmlns:p14="http://schemas.microsoft.com/office/powerpoint/2010/main" val="355737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迭代器</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99542"/>
            <a:ext cx="8567737"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defTabSz="1440000">
              <a:spcBef>
                <a:spcPct val="0"/>
              </a:spcBef>
              <a:buFont typeface="Wingdings" panose="05000000000000000000" pitchFamily="2" charset="2"/>
              <a:buChar char="Ø"/>
              <a:tabLst>
                <a:tab pos="540000" algn="l"/>
              </a:tabLst>
              <a:defRPr/>
            </a:pPr>
            <a:r>
              <a:rPr lang="zh-CN" altLang="en-US" sz="18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迭代器示例</a:t>
            </a:r>
            <a:endParaRPr lang="en-US" altLang="zh-CN" sz="20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for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in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MyRange</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(5): #&gt;&gt;0,1,2,3,4,</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i,end</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for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in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MyRange</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(5)]) #&gt;&gt;[0, 1, 2, 3, 4]</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x =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MyRange</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(4)</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for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in x: #&gt;&gt;0,1,2,3,</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	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i,end</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a:t>
            </a:r>
          </a:p>
          <a:p>
            <a:pPr marL="0" indent="0" defTabSz="1440000">
              <a:spcBef>
                <a:spcPct val="0"/>
              </a:spcBef>
              <a:buNone/>
              <a:tabLst>
                <a:tab pos="540000" algn="l"/>
              </a:tabLst>
              <a:defRPr/>
            </a:pPr>
            <a:r>
              <a:rPr lang="en-US" altLang="zh-CN" sz="1800" b="1" dirty="0">
                <a:latin typeface="Courier New" panose="02070309020205020404" pitchFamily="49" charset="0"/>
                <a:ea typeface="黑体" panose="02010609060101010101" pitchFamily="49" charset="-122"/>
                <a:cs typeface="Courier New" panose="02070309020205020404" pitchFamily="49" charset="0"/>
              </a:rPr>
              <a:t>for </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in x: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无输出</a:t>
            </a:r>
          </a:p>
          <a:p>
            <a:pPr marL="0" indent="0" defTabSz="1440000">
              <a:spcBef>
                <a:spcPct val="0"/>
              </a:spcBef>
              <a:buNone/>
              <a:tabLst>
                <a:tab pos="540000" algn="l"/>
              </a:tabLst>
              <a:defRPr/>
            </a:pPr>
            <a:r>
              <a:rPr lang="zh-CN" altLang="en-US" sz="18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8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800" b="1" dirty="0">
                <a:latin typeface="Courier New" panose="02070309020205020404" pitchFamily="49" charset="0"/>
                <a:ea typeface="黑体" panose="02010609060101010101" pitchFamily="49" charset="-122"/>
                <a:cs typeface="Courier New" panose="02070309020205020404" pitchFamily="49" charset="0"/>
              </a:rPr>
              <a:t>, end=",") </a:t>
            </a:r>
            <a:r>
              <a:rPr lang="en-US" altLang="zh-CN"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8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本句不会被执行</a:t>
            </a:r>
          </a:p>
          <a:p>
            <a:pPr marL="0" indent="0" defTabSz="1440000">
              <a:spcBef>
                <a:spcPct val="0"/>
              </a:spcBef>
              <a:buNone/>
              <a:tabLst>
                <a:tab pos="540000" algn="l"/>
              </a:tabLst>
              <a:defRPr/>
            </a:pPr>
            <a:endParaRPr lang="en-US" altLang="zh-CN" sz="1800" b="1"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3160924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类的一些特殊方法</a:t>
            </a:r>
            <a:endParaRPr lang="en-US" altLang="zh-CN" sz="2800" dirty="0">
              <a:solidFill>
                <a:schemeClr val="tx2"/>
              </a:solidFill>
              <a:latin typeface="+mj-lt"/>
              <a:ea typeface="+mj-ea"/>
              <a:cs typeface="+mj-cs"/>
            </a:endParaRPr>
          </a:p>
        </p:txBody>
      </p:sp>
      <p:graphicFrame>
        <p:nvGraphicFramePr>
          <p:cNvPr id="2" name="表格 1"/>
          <p:cNvGraphicFramePr>
            <a:graphicFrameLocks noGrp="1"/>
          </p:cNvGraphicFramePr>
          <p:nvPr>
            <p:extLst>
              <p:ext uri="{D42A27DB-BD31-4B8C-83A1-F6EECF244321}">
                <p14:modId xmlns:p14="http://schemas.microsoft.com/office/powerpoint/2010/main" val="1758013134"/>
              </p:ext>
            </p:extLst>
          </p:nvPr>
        </p:nvGraphicFramePr>
        <p:xfrm>
          <a:off x="395536" y="699542"/>
          <a:ext cx="8411914" cy="4260054"/>
        </p:xfrm>
        <a:graphic>
          <a:graphicData uri="http://schemas.openxmlformats.org/drawingml/2006/table">
            <a:tbl>
              <a:tblPr firstRow="1" firstCol="1" bandRow="1">
                <a:tableStyleId>{5C22544A-7EE6-4342-B048-85BDC9FD1C3A}</a:tableStyleId>
              </a:tblPr>
              <a:tblGrid>
                <a:gridCol w="3214863">
                  <a:extLst>
                    <a:ext uri="{9D8B030D-6E8A-4147-A177-3AD203B41FA5}">
                      <a16:colId xmlns:a16="http://schemas.microsoft.com/office/drawing/2014/main" val="1705703135"/>
                    </a:ext>
                  </a:extLst>
                </a:gridCol>
                <a:gridCol w="5197051">
                  <a:extLst>
                    <a:ext uri="{9D8B030D-6E8A-4147-A177-3AD203B41FA5}">
                      <a16:colId xmlns:a16="http://schemas.microsoft.com/office/drawing/2014/main" val="3391443291"/>
                    </a:ext>
                  </a:extLst>
                </a:gridCol>
              </a:tblGrid>
              <a:tr h="710009">
                <a:tc>
                  <a:txBody>
                    <a:bodyPr/>
                    <a:lstStyle/>
                    <a:p>
                      <a:pPr algn="just">
                        <a:spcAft>
                          <a:spcPts val="0"/>
                        </a:spcAft>
                      </a:pPr>
                      <a:r>
                        <a:rPr lang="zh-CN" sz="1800" kern="100" dirty="0">
                          <a:effectLst/>
                        </a:rPr>
                        <a:t>对对象</a:t>
                      </a:r>
                      <a:r>
                        <a:rPr lang="en-US" sz="1800" kern="100" dirty="0">
                          <a:effectLst/>
                        </a:rPr>
                        <a:t>x</a:t>
                      </a:r>
                      <a:r>
                        <a:rPr lang="zh-CN" sz="1800" kern="100" dirty="0">
                          <a:effectLst/>
                        </a:rPr>
                        <a:t>调用的方法</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等价的操作</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86538251"/>
                  </a:ext>
                </a:extLst>
              </a:tr>
              <a:tr h="710009">
                <a:tc>
                  <a:txBody>
                    <a:bodyPr/>
                    <a:lstStyle/>
                    <a:p>
                      <a:pPr algn="just">
                        <a:spcAft>
                          <a:spcPts val="0"/>
                        </a:spcAft>
                      </a:pPr>
                      <a:r>
                        <a:rPr lang="en-US" sz="1800" kern="100">
                          <a:effectLst/>
                        </a:rPr>
                        <a:t>x.__len__()</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len(x)</a:t>
                      </a:r>
                      <a:r>
                        <a:rPr lang="zh-CN" sz="1800" kern="100">
                          <a:effectLst/>
                        </a:rPr>
                        <a:t>，一般用于求</a:t>
                      </a:r>
                      <a:r>
                        <a:rPr lang="en-US" sz="1800" kern="100">
                          <a:effectLst/>
                        </a:rPr>
                        <a:t>x</a:t>
                      </a:r>
                      <a:r>
                        <a:rPr lang="zh-CN" sz="1800" kern="100">
                          <a:effectLst/>
                        </a:rPr>
                        <a:t>的长度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780245"/>
                  </a:ext>
                </a:extLst>
              </a:tr>
              <a:tr h="710009">
                <a:tc>
                  <a:txBody>
                    <a:bodyPr/>
                    <a:lstStyle/>
                    <a:p>
                      <a:pPr algn="just">
                        <a:spcAft>
                          <a:spcPts val="0"/>
                        </a:spcAft>
                      </a:pPr>
                      <a:r>
                        <a:rPr lang="en-US" sz="1800" kern="100">
                          <a:effectLst/>
                        </a:rPr>
                        <a:t>x.__str__()</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str(x), </a:t>
                      </a:r>
                      <a:r>
                        <a:rPr lang="zh-CN" sz="1800" kern="100">
                          <a:effectLst/>
                        </a:rPr>
                        <a:t>将</a:t>
                      </a:r>
                      <a:r>
                        <a:rPr lang="en-US" sz="1800" kern="100">
                          <a:effectLst/>
                        </a:rPr>
                        <a:t>x</a:t>
                      </a:r>
                      <a:r>
                        <a:rPr lang="zh-CN" sz="1800" kern="100">
                          <a:effectLst/>
                        </a:rPr>
                        <a:t>转换成字符串</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2128054"/>
                  </a:ext>
                </a:extLst>
              </a:tr>
              <a:tr h="710009">
                <a:tc>
                  <a:txBody>
                    <a:bodyPr/>
                    <a:lstStyle/>
                    <a:p>
                      <a:pPr algn="just">
                        <a:spcAft>
                          <a:spcPts val="0"/>
                        </a:spcAft>
                      </a:pPr>
                      <a:r>
                        <a:rPr lang="en-US" sz="1800" kern="100">
                          <a:effectLst/>
                        </a:rPr>
                        <a:t>x.__contains__(y)</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 in x</a:t>
                      </a:r>
                      <a:r>
                        <a:rPr lang="zh-CN" sz="1800" kern="100">
                          <a:effectLst/>
                        </a:rPr>
                        <a:t>，用于判断</a:t>
                      </a:r>
                      <a:r>
                        <a:rPr lang="en-US" sz="1800" kern="100">
                          <a:effectLst/>
                        </a:rPr>
                        <a:t>y</a:t>
                      </a:r>
                      <a:r>
                        <a:rPr lang="zh-CN" sz="1800" kern="100">
                          <a:effectLst/>
                        </a:rPr>
                        <a:t>在不在</a:t>
                      </a:r>
                      <a:r>
                        <a:rPr lang="en-US" sz="1800" kern="100">
                          <a:effectLst/>
                        </a:rPr>
                        <a:t>x</a:t>
                      </a:r>
                      <a:r>
                        <a:rPr lang="zh-CN" sz="1800" kern="100">
                          <a:effectLst/>
                        </a:rPr>
                        <a:t>里面</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9116388"/>
                  </a:ext>
                </a:extLst>
              </a:tr>
              <a:tr h="710009">
                <a:tc>
                  <a:txBody>
                    <a:bodyPr/>
                    <a:lstStyle/>
                    <a:p>
                      <a:pPr algn="just">
                        <a:spcAft>
                          <a:spcPts val="0"/>
                        </a:spcAft>
                      </a:pPr>
                      <a:r>
                        <a:rPr lang="en-US" sz="1800" kern="100">
                          <a:effectLst/>
                        </a:rPr>
                        <a:t>x.__getitem__(index)</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x[index] </a:t>
                      </a:r>
                      <a:r>
                        <a:rPr lang="zh-CN" sz="1800" kern="100">
                          <a:effectLst/>
                        </a:rPr>
                        <a:t>根据下标访问</a:t>
                      </a:r>
                      <a:r>
                        <a:rPr lang="en-US" sz="1800" kern="100">
                          <a:effectLst/>
                        </a:rPr>
                        <a:t>x</a:t>
                      </a:r>
                      <a:r>
                        <a:rPr lang="zh-CN" sz="1800" kern="100">
                          <a:effectLst/>
                        </a:rPr>
                        <a:t>的元素，下标未必是整数</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39566022"/>
                  </a:ext>
                </a:extLst>
              </a:tr>
              <a:tr h="710009">
                <a:tc>
                  <a:txBody>
                    <a:bodyPr/>
                    <a:lstStyle/>
                    <a:p>
                      <a:pPr algn="just">
                        <a:spcAft>
                          <a:spcPts val="0"/>
                        </a:spcAft>
                      </a:pPr>
                      <a:r>
                        <a:rPr lang="en-US" sz="1800" kern="100">
                          <a:effectLst/>
                        </a:rPr>
                        <a:t>x.__setitem__(index,item)</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effectLst/>
                        </a:rPr>
                        <a:t>x[index] = item</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52805684"/>
                  </a:ext>
                </a:extLst>
              </a:tr>
            </a:tbl>
          </a:graphicData>
        </a:graphic>
      </p:graphicFrame>
    </p:spTree>
    <p:extLst>
      <p:ext uri="{BB962C8B-B14F-4D97-AF65-F5344CB8AC3E}">
        <p14:creationId xmlns:p14="http://schemas.microsoft.com/office/powerpoint/2010/main" val="2853830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类的一些特殊方法</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99542"/>
            <a:ext cx="8567737"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class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TaggedList</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元素带标签的列表</a:t>
            </a:r>
            <a:endPar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init</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self,data,tags</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6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	#</a:t>
            </a:r>
            <a:r>
              <a:rPr lang="zh-CN" altLang="en-US" sz="16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要求</a:t>
            </a:r>
            <a:r>
              <a:rPr lang="en-US" altLang="zh-CN" sz="16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data</a:t>
            </a:r>
            <a:r>
              <a:rPr lang="zh-CN" altLang="en-US" sz="16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是个列表或元组，</a:t>
            </a:r>
            <a:r>
              <a:rPr lang="en-US" altLang="zh-CN" sz="16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tags</a:t>
            </a:r>
            <a:r>
              <a:rPr lang="zh-CN" altLang="en-US" sz="16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是个字符串列表或元组。</a:t>
            </a:r>
            <a:r>
              <a:rPr lang="en-US" altLang="zh-CN" sz="16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tags</a:t>
            </a:r>
            <a:r>
              <a:rPr lang="zh-CN" altLang="en-US" sz="16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须和</a:t>
            </a:r>
            <a:r>
              <a:rPr lang="en-US" altLang="zh-CN" sz="16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data</a:t>
            </a:r>
            <a:r>
              <a:rPr lang="zh-CN" altLang="en-US" sz="16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一样长</a:t>
            </a:r>
          </a:p>
          <a:p>
            <a:pPr marL="0" indent="0" defTabSz="1440000">
              <a:spcBef>
                <a:spcPct val="0"/>
              </a:spcBef>
              <a:buNone/>
              <a:tabLst>
                <a:tab pos="540000" algn="l"/>
              </a:tabLst>
              <a:defRPr/>
            </a:pPr>
            <a:r>
              <a:rPr lang="zh-CN" altLang="en-US"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self._data</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 data[:] </a:t>
            </a:r>
            <a:r>
              <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成员变量以下划线打头则不易见</a:t>
            </a:r>
            <a:endPar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self._tags</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 tags[:]</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self._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tagIdx</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 {}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该字典用于根据标签检索对应的下标</a:t>
            </a:r>
          </a:p>
          <a:p>
            <a:pPr marL="0" indent="0" defTabSz="1440000">
              <a:spcBef>
                <a:spcPct val="0"/>
              </a:spcBef>
              <a:buNone/>
              <a:tabLst>
                <a:tab pos="540000" algn="l"/>
              </a:tabLst>
              <a:defRPr/>
            </a:pPr>
            <a:r>
              <a:rPr lang="zh-CN" altLang="en-US"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for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in range(</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len</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(tags)):</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self._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tagIdx</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[tags[</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标签</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tags[</a:t>
            </a:r>
            <a:r>
              <a:rPr lang="en-US" altLang="zh-CN" sz="1600" b="1" dirty="0" err="1">
                <a:solidFill>
                  <a:srgbClr val="00B050"/>
                </a:solidFill>
                <a:latin typeface="Courier New" panose="02070309020205020404" pitchFamily="49" charset="0"/>
                <a:ea typeface="黑体" panose="02010609060101010101" pitchFamily="49" charset="-122"/>
                <a:cs typeface="Courier New" panose="02070309020205020404" pitchFamily="49" charset="0"/>
              </a:rPr>
              <a:t>i</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对应下标</a:t>
            </a:r>
            <a:r>
              <a:rPr lang="en-US" altLang="zh-CN" sz="1600" b="1" dirty="0" err="1">
                <a:solidFill>
                  <a:srgbClr val="00B050"/>
                </a:solidFill>
                <a:latin typeface="Courier New" panose="02070309020205020404" pitchFamily="49" charset="0"/>
                <a:ea typeface="黑体" panose="02010609060101010101" pitchFamily="49" charset="-122"/>
                <a:cs typeface="Courier New" panose="02070309020205020404" pitchFamily="49" charset="0"/>
              </a:rPr>
              <a:t>i</a:t>
            </a:r>
            <a:endPar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len</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__(self):</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return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len</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self._data</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str</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__(self):</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result = ""</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for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in range(</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len</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self._data</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result += \</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self._tags</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str</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self._data</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return result</a:t>
            </a:r>
          </a:p>
        </p:txBody>
      </p:sp>
    </p:spTree>
    <p:extLst>
      <p:ext uri="{BB962C8B-B14F-4D97-AF65-F5344CB8AC3E}">
        <p14:creationId xmlns:p14="http://schemas.microsoft.com/office/powerpoint/2010/main" val="8922367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类的一些特殊方法</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99542"/>
            <a:ext cx="856773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__contains__(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self,x</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return x in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self._data</a:t>
            </a: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getitem</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self,index</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if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isinstance</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index,int</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下标</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index</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是整数</a:t>
            </a:r>
          </a:p>
          <a:p>
            <a:pPr marL="0" indent="0" defTabSz="1440000">
              <a:spcBef>
                <a:spcPct val="0"/>
              </a:spcBef>
              <a:buNone/>
              <a:tabLst>
                <a:tab pos="540000" algn="l"/>
              </a:tabLst>
              <a:defRPr/>
            </a:pPr>
            <a:r>
              <a:rPr lang="zh-CN" altLang="en-US"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return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self._data</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[index]</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elif</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isinstance</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index,str</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下标</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index</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是字符串</a:t>
            </a:r>
          </a:p>
          <a:p>
            <a:pPr marL="0" indent="0" defTabSz="1440000">
              <a:spcBef>
                <a:spcPct val="0"/>
              </a:spcBef>
              <a:buNone/>
              <a:tabLst>
                <a:tab pos="540000" algn="l"/>
              </a:tabLst>
              <a:defRPr/>
            </a:pPr>
            <a:r>
              <a:rPr lang="zh-CN" altLang="en-US"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return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self._data</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[self._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tagIdx</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[index]]</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else: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下标</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index</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不是整数也不是字符串，则主动引发异常</a:t>
            </a:r>
          </a:p>
          <a:p>
            <a:pPr marL="0" indent="0" defTabSz="1440000">
              <a:spcBef>
                <a:spcPct val="0"/>
              </a:spcBef>
              <a:buNone/>
              <a:tabLst>
                <a:tab pos="540000" algn="l"/>
              </a:tabLst>
              <a:defRPr/>
            </a:pPr>
            <a:r>
              <a:rPr lang="zh-CN" altLang="en-US"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raise Exception("wrong key type")</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def</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__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setitem</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__(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self,index</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item):</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if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isinstance</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index,int</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self._data</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[index] = item</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else:</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self._data</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[self._</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tagIdx</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[index]] = item</a:t>
            </a:r>
          </a:p>
          <a:p>
            <a:pPr marL="0" indent="0" defTabSz="1440000">
              <a:spcBef>
                <a:spcPct val="0"/>
              </a:spcBef>
              <a:buNone/>
              <a:tabLst>
                <a:tab pos="540000" algn="l"/>
              </a:tabLst>
              <a:defRPr/>
            </a:pP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1185286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239713" y="92075"/>
            <a:ext cx="856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spcBef>
                <a:spcPct val="0"/>
              </a:spcBef>
              <a:buFontTx/>
              <a:buNone/>
              <a:defRPr/>
            </a:pPr>
            <a:r>
              <a:rPr lang="zh-CN" altLang="en-US" sz="2800" dirty="0">
                <a:solidFill>
                  <a:schemeClr val="tx2"/>
                </a:solidFill>
                <a:latin typeface="+mj-lt"/>
                <a:ea typeface="+mj-ea"/>
                <a:cs typeface="+mj-cs"/>
              </a:rPr>
              <a:t>类的一些特殊方法</a:t>
            </a:r>
            <a:endParaRPr lang="en-US" altLang="zh-CN" sz="2800" dirty="0">
              <a:solidFill>
                <a:schemeClr val="tx2"/>
              </a:solidFill>
              <a:latin typeface="+mj-lt"/>
              <a:ea typeface="+mj-ea"/>
              <a:cs typeface="+mj-cs"/>
            </a:endParaRPr>
          </a:p>
        </p:txBody>
      </p:sp>
      <p:sp>
        <p:nvSpPr>
          <p:cNvPr id="9219" name="矩形 1"/>
          <p:cNvSpPr>
            <a:spLocks noChangeArrowheads="1"/>
          </p:cNvSpPr>
          <p:nvPr/>
        </p:nvSpPr>
        <p:spPr bwMode="auto">
          <a:xfrm>
            <a:off x="239713" y="699542"/>
            <a:ext cx="856773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marL="0" indent="0" defTabSz="1440000">
              <a:spcBef>
                <a:spcPct val="0"/>
              </a:spcBef>
              <a:buNone/>
              <a:tabLst>
                <a:tab pos="540000" algn="l"/>
              </a:tabLst>
              <a:defRPr/>
            </a:pP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a =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TaggedList</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([70,80,90,100],["</a:t>
            </a:r>
            <a:r>
              <a:rPr lang="zh-CN" altLang="en-US" sz="1600" b="1" dirty="0">
                <a:latin typeface="Courier New" panose="02070309020205020404" pitchFamily="49" charset="0"/>
                <a:ea typeface="黑体" panose="02010609060101010101" pitchFamily="49" charset="-122"/>
                <a:cs typeface="Courier New" panose="02070309020205020404" pitchFamily="49" charset="0"/>
              </a:rPr>
              <a:t>语文</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zh-CN" altLang="en-US" sz="1600" b="1" dirty="0">
                <a:latin typeface="Courier New" panose="02070309020205020404" pitchFamily="49" charset="0"/>
                <a:ea typeface="黑体" panose="02010609060101010101" pitchFamily="49" charset="-122"/>
                <a:cs typeface="Courier New" panose="02070309020205020404" pitchFamily="49" charset="0"/>
              </a:rPr>
              <a:t>数学</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zh-CN" altLang="en-US" sz="1600" b="1" dirty="0">
                <a:latin typeface="Courier New" panose="02070309020205020404" pitchFamily="49" charset="0"/>
                <a:ea typeface="黑体" panose="02010609060101010101" pitchFamily="49" charset="-122"/>
                <a:cs typeface="Courier New" panose="02070309020205020404" pitchFamily="49" charset="0"/>
              </a:rPr>
              <a:t>英语</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r>
              <a:rPr lang="zh-CN" altLang="en-US" sz="1600" b="1" dirty="0">
                <a:latin typeface="Courier New" panose="02070309020205020404" pitchFamily="49" charset="0"/>
                <a:ea typeface="黑体" panose="02010609060101010101" pitchFamily="49" charset="-122"/>
                <a:cs typeface="Courier New" panose="02070309020205020404" pitchFamily="49" charset="0"/>
              </a:rPr>
              <a:t>物理</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len</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(a),78 in a, 80 in a)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#&gt;&gt;4 False True</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print(</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str</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语文</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:70,</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数学</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:80,</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英语</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:90,</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物理</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:100,</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print(a[0],a['</a:t>
            </a:r>
            <a:r>
              <a:rPr lang="zh-CN" altLang="en-US" sz="1600" b="1" dirty="0">
                <a:latin typeface="Courier New" panose="02070309020205020404" pitchFamily="49" charset="0"/>
                <a:ea typeface="黑体" panose="02010609060101010101" pitchFamily="49" charset="-122"/>
                <a:cs typeface="Courier New" panose="02070309020205020404" pitchFamily="49" charset="0"/>
              </a:rPr>
              <a:t>数学</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#&gt;&gt;70 80   </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标签也可以作为下标访问元素</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a[1] = a['</a:t>
            </a:r>
            <a:r>
              <a:rPr lang="zh-CN" altLang="en-US" sz="1600" b="1" dirty="0">
                <a:latin typeface="Courier New" panose="02070309020205020404" pitchFamily="49" charset="0"/>
                <a:ea typeface="黑体" panose="02010609060101010101" pitchFamily="49" charset="-122"/>
                <a:cs typeface="Courier New" panose="02070309020205020404" pitchFamily="49" charset="0"/>
              </a:rPr>
              <a:t>物理</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 85</a:t>
            </a:r>
          </a:p>
          <a:p>
            <a:pPr marL="0" indent="0" defTabSz="1440000">
              <a:spcBef>
                <a:spcPct val="0"/>
              </a:spcBef>
              <a:buNone/>
              <a:tabLst>
                <a:tab pos="540000" algn="l"/>
              </a:tabLst>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print(a) </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#&gt;&gt;</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语文</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:70,</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数学</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:85,</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英语</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:90,</a:t>
            </a:r>
            <a:r>
              <a:rPr lang="zh-CN" altLang="en-US"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物理</a:t>
            </a:r>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:85,</a:t>
            </a:r>
          </a:p>
          <a:p>
            <a:pPr marL="0" indent="0" defTabSz="1440000">
              <a:spcBef>
                <a:spcPct val="0"/>
              </a:spcBef>
              <a:buNone/>
              <a:tabLst>
                <a:tab pos="540000" algn="l"/>
              </a:tabLst>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p>
            <a:pPr marL="0" indent="0" defTabSz="1440000">
              <a:spcBef>
                <a:spcPct val="0"/>
              </a:spcBef>
              <a:buNone/>
              <a:tabLst>
                <a:tab pos="540000" algn="l"/>
              </a:tabLst>
              <a:defRPr/>
            </a:pP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2572508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357188" y="87313"/>
            <a:ext cx="8358187" cy="795337"/>
          </a:xfrm>
        </p:spPr>
        <p:txBody>
          <a:bodyPr/>
          <a:lstStyle/>
          <a:p>
            <a:pPr eaLnBrk="1" hangingPunct="1">
              <a:defRPr/>
            </a:pPr>
            <a:r>
              <a:rPr lang="zh-CN" altLang="en-US" sz="2600" dirty="0">
                <a:latin typeface="+mj-ea"/>
                <a:ea typeface="+mj-ea"/>
              </a:rPr>
              <a:t>又一道题目</a:t>
            </a:r>
          </a:p>
        </p:txBody>
      </p:sp>
      <p:sp>
        <p:nvSpPr>
          <p:cNvPr id="11267" name="内容占位符 2"/>
          <p:cNvSpPr>
            <a:spLocks noGrp="1"/>
          </p:cNvSpPr>
          <p:nvPr>
            <p:ph idx="1"/>
          </p:nvPr>
        </p:nvSpPr>
        <p:spPr>
          <a:xfrm>
            <a:off x="387350" y="882650"/>
            <a:ext cx="8577263" cy="1873250"/>
          </a:xfrm>
        </p:spPr>
        <p:txBody>
          <a:bodyPr/>
          <a:lstStyle/>
          <a:p>
            <a:pPr marL="0" indent="0">
              <a:spcBef>
                <a:spcPct val="50000"/>
              </a:spcBef>
              <a:buNone/>
              <a:defRPr/>
            </a:pPr>
            <a:r>
              <a:rPr lang="zh-CN" altLang="en-US" sz="2000" dirty="0">
                <a:solidFill>
                  <a:schemeClr val="tx1"/>
                </a:solidFill>
                <a:latin typeface="黑体" panose="02010609060101010101" pitchFamily="49" charset="-122"/>
                <a:cs typeface="Courier New" panose="02070309020205020404" pitchFamily="49" charset="0"/>
              </a:rPr>
              <a:t>下面程序的输出结果是：</a:t>
            </a:r>
            <a:endParaRPr lang="en-US" altLang="zh-CN" sz="2000" dirty="0">
              <a:solidFill>
                <a:schemeClr val="tx1"/>
              </a:solidFill>
              <a:latin typeface="黑体" panose="02010609060101010101" pitchFamily="49" charset="-122"/>
              <a:cs typeface="Courier New" panose="02070309020205020404" pitchFamily="49" charset="0"/>
            </a:endParaRP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a = [[0]] * 2 + [[0]] * 2</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print(a)		</a:t>
            </a:r>
            <a:r>
              <a:rPr lang="es-ES" altLang="zh-CN" sz="1800" b="1" dirty="0">
                <a:solidFill>
                  <a:srgbClr val="00B050"/>
                </a:solidFill>
                <a:latin typeface="Courier New" panose="02070309020205020404" pitchFamily="49" charset="0"/>
                <a:cs typeface="Courier New" panose="02070309020205020404" pitchFamily="49" charset="0"/>
              </a:rPr>
              <a:t>#</a:t>
            </a:r>
            <a:r>
              <a:rPr lang="zh-CN" altLang="en-US" sz="1800" b="1" dirty="0">
                <a:solidFill>
                  <a:srgbClr val="00B050"/>
                </a:solidFill>
                <a:latin typeface="Courier New" panose="02070309020205020404" pitchFamily="49" charset="0"/>
                <a:cs typeface="Courier New" panose="02070309020205020404" pitchFamily="49" charset="0"/>
              </a:rPr>
              <a:t>输出</a:t>
            </a:r>
            <a:r>
              <a:rPr lang="en-US" altLang="zh-CN" sz="1800" b="1" dirty="0">
                <a:solidFill>
                  <a:srgbClr val="00B050"/>
                </a:solidFill>
                <a:latin typeface="Courier New" panose="02070309020205020404" pitchFamily="49" charset="0"/>
                <a:cs typeface="Courier New" panose="02070309020205020404" pitchFamily="49" charset="0"/>
              </a:rPr>
              <a:t>[[0], [0], [0], [0]]</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a[0][0] = 5</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print(a)		</a:t>
            </a:r>
            <a:endParaRPr lang="en-US" altLang="zh-CN" sz="2000" dirty="0">
              <a:solidFill>
                <a:schemeClr val="tx1"/>
              </a:solidFill>
              <a:latin typeface="黑体" panose="02010609060101010101" pitchFamily="49" charset="-122"/>
              <a:cs typeface="Courier New" panose="02070309020205020404" pitchFamily="49" charset="0"/>
            </a:endParaRPr>
          </a:p>
        </p:txBody>
      </p:sp>
      <p:sp>
        <p:nvSpPr>
          <p:cNvPr id="1741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05DB1EA-B749-474C-A1E2-A35DF9D0D017}" type="slidenum">
              <a:rPr lang="zh-CN" altLang="en-US" sz="1200" smtClean="0">
                <a:solidFill>
                  <a:srgbClr val="898989"/>
                </a:solidFill>
              </a:rPr>
              <a:pPr>
                <a:spcBef>
                  <a:spcPct val="0"/>
                </a:spcBef>
                <a:buFontTx/>
                <a:buNone/>
              </a:pPr>
              <a:t>6</a:t>
            </a:fld>
            <a:endParaRPr lang="zh-CN" altLang="en-US" sz="1200" dirty="0">
              <a:solidFill>
                <a:srgbClr val="898989"/>
              </a:solidFill>
            </a:endParaRPr>
          </a:p>
        </p:txBody>
      </p:sp>
      <p:sp>
        <p:nvSpPr>
          <p:cNvPr id="2" name="Rectangle 1"/>
          <p:cNvSpPr>
            <a:spLocks noChangeArrowheads="1"/>
          </p:cNvSpPr>
          <p:nvPr/>
        </p:nvSpPr>
        <p:spPr bwMode="auto">
          <a:xfrm>
            <a:off x="332005" y="3289935"/>
            <a:ext cx="4135667"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kumimoji="0" lang="zh-CN" altLang="zh-CN" b="0" i="0" u="none" strike="noStrike" cap="none" normalizeH="0" baseline="0" dirty="0">
                <a:ln>
                  <a:noFill/>
                </a:ln>
                <a:solidFill>
                  <a:srgbClr val="000000"/>
                </a:solidFill>
                <a:effectLst/>
                <a:latin typeface="Consolas" panose="020B0609020204030204" pitchFamily="49" charset="0"/>
              </a:rPr>
              <a:t>A) </a:t>
            </a:r>
            <a:r>
              <a:rPr lang="en-US" altLang="zh-CN" dirty="0">
                <a:solidFill>
                  <a:srgbClr val="000000"/>
                </a:solidFill>
                <a:latin typeface="Consolas" panose="020B0609020204030204" pitchFamily="49" charset="0"/>
              </a:rPr>
              <a:t>[[5], [0], [0], [0]] </a:t>
            </a:r>
          </a:p>
          <a:p>
            <a:pPr lvl="0"/>
            <a:r>
              <a:rPr kumimoji="0" lang="zh-CN" altLang="zh-CN" b="0" i="0" u="none" strike="noStrike" cap="none" normalizeH="0" baseline="0" dirty="0">
                <a:ln>
                  <a:noFill/>
                </a:ln>
                <a:solidFill>
                  <a:srgbClr val="000000"/>
                </a:solidFill>
                <a:effectLst/>
                <a:latin typeface="Consolas" panose="020B0609020204030204" pitchFamily="49" charset="0"/>
              </a:rPr>
              <a:t>B) </a:t>
            </a:r>
            <a:r>
              <a:rPr lang="en-US" altLang="zh-CN" dirty="0">
                <a:solidFill>
                  <a:srgbClr val="000000"/>
                </a:solidFill>
                <a:latin typeface="Consolas" panose="020B0609020204030204" pitchFamily="49" charset="0"/>
              </a:rPr>
              <a:t>[[5], [5], [5], [5]]</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C) </a:t>
            </a:r>
            <a:r>
              <a:rPr lang="en-US" altLang="zh-CN" dirty="0">
                <a:solidFill>
                  <a:srgbClr val="000000"/>
                </a:solidFill>
                <a:latin typeface="Consolas" panose="020B0609020204030204" pitchFamily="49" charset="0"/>
              </a:rPr>
              <a:t>[[5], [5], [0], [0]]</a:t>
            </a:r>
          </a:p>
          <a:p>
            <a:pPr lvl="0"/>
            <a:r>
              <a:rPr lang="zh-CN" altLang="zh-CN" dirty="0">
                <a:solidFill>
                  <a:srgbClr val="000000"/>
                </a:solidFill>
                <a:latin typeface="Consolas" panose="020B0609020204030204" pitchFamily="49" charset="0"/>
              </a:rPr>
              <a:t>D) </a:t>
            </a:r>
            <a:r>
              <a:rPr lang="en-US" altLang="zh-CN" dirty="0">
                <a:solidFill>
                  <a:srgbClr val="000000"/>
                </a:solidFill>
                <a:latin typeface="Consolas" panose="020B0609020204030204" pitchFamily="49" charset="0"/>
              </a:rPr>
              <a:t>[[5], [0], [5], [0]]</a:t>
            </a:r>
            <a:br>
              <a:rPr kumimoji="0" lang="zh-CN" altLang="zh-CN" b="0" i="0" u="none" strike="noStrike" cap="none" normalizeH="0" baseline="0" dirty="0">
                <a:ln>
                  <a:noFill/>
                </a:ln>
                <a:solidFill>
                  <a:srgbClr val="00B050"/>
                </a:solidFill>
                <a:effectLst/>
                <a:latin typeface="Consolas" panose="020B0609020204030204" pitchFamily="49" charset="0"/>
              </a:rPr>
            </a:br>
            <a:endParaRPr kumimoji="0" lang="zh-CN" altLang="zh-CN" b="0" i="0" u="none" strike="noStrike" cap="none" normalizeH="0" baseline="0" dirty="0">
              <a:ln>
                <a:noFill/>
              </a:ln>
              <a:solidFill>
                <a:srgbClr val="00B050"/>
              </a:solidFill>
              <a:effectLst/>
            </a:endParaRPr>
          </a:p>
        </p:txBody>
      </p:sp>
    </p:spTree>
    <p:extLst>
      <p:ext uri="{BB962C8B-B14F-4D97-AF65-F5344CB8AC3E}">
        <p14:creationId xmlns:p14="http://schemas.microsoft.com/office/powerpoint/2010/main" val="3387391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357188" y="87313"/>
            <a:ext cx="8358187" cy="795337"/>
          </a:xfrm>
        </p:spPr>
        <p:txBody>
          <a:bodyPr/>
          <a:lstStyle/>
          <a:p>
            <a:pPr eaLnBrk="1" hangingPunct="1">
              <a:defRPr/>
            </a:pPr>
            <a:r>
              <a:rPr lang="zh-CN" altLang="en-US" sz="2600" dirty="0">
                <a:latin typeface="+mj-ea"/>
                <a:ea typeface="+mj-ea"/>
              </a:rPr>
              <a:t>又一道题目</a:t>
            </a:r>
          </a:p>
        </p:txBody>
      </p:sp>
      <p:sp>
        <p:nvSpPr>
          <p:cNvPr id="11267" name="内容占位符 2"/>
          <p:cNvSpPr>
            <a:spLocks noGrp="1"/>
          </p:cNvSpPr>
          <p:nvPr>
            <p:ph idx="1"/>
          </p:nvPr>
        </p:nvSpPr>
        <p:spPr>
          <a:xfrm>
            <a:off x="387350" y="882650"/>
            <a:ext cx="8577263" cy="1873250"/>
          </a:xfrm>
        </p:spPr>
        <p:txBody>
          <a:bodyPr/>
          <a:lstStyle/>
          <a:p>
            <a:pPr marL="0" indent="0">
              <a:spcBef>
                <a:spcPct val="50000"/>
              </a:spcBef>
              <a:buNone/>
              <a:defRPr/>
            </a:pPr>
            <a:r>
              <a:rPr lang="zh-CN" altLang="en-US" sz="2000" dirty="0">
                <a:solidFill>
                  <a:schemeClr val="tx1"/>
                </a:solidFill>
                <a:latin typeface="黑体" panose="02010609060101010101" pitchFamily="49" charset="-122"/>
                <a:cs typeface="Courier New" panose="02070309020205020404" pitchFamily="49" charset="0"/>
              </a:rPr>
              <a:t>下面程序的输出结果是：</a:t>
            </a:r>
            <a:endParaRPr lang="en-US" altLang="zh-CN" sz="2000" dirty="0">
              <a:solidFill>
                <a:schemeClr val="tx1"/>
              </a:solidFill>
              <a:latin typeface="黑体" panose="02010609060101010101" pitchFamily="49" charset="-122"/>
              <a:cs typeface="Courier New" panose="02070309020205020404" pitchFamily="49" charset="0"/>
            </a:endParaRP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a = [[0]] * 2 + [[0]] * 2</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print(a)		</a:t>
            </a:r>
            <a:r>
              <a:rPr lang="es-ES" altLang="zh-CN" sz="1800" b="1" dirty="0">
                <a:solidFill>
                  <a:srgbClr val="00B050"/>
                </a:solidFill>
                <a:latin typeface="Courier New" panose="02070309020205020404" pitchFamily="49" charset="0"/>
                <a:cs typeface="Courier New" panose="02070309020205020404" pitchFamily="49" charset="0"/>
              </a:rPr>
              <a:t>#</a:t>
            </a:r>
            <a:r>
              <a:rPr lang="zh-CN" altLang="en-US" sz="1800" b="1" dirty="0">
                <a:solidFill>
                  <a:srgbClr val="00B050"/>
                </a:solidFill>
                <a:latin typeface="Courier New" panose="02070309020205020404" pitchFamily="49" charset="0"/>
                <a:cs typeface="Courier New" panose="02070309020205020404" pitchFamily="49" charset="0"/>
              </a:rPr>
              <a:t>输出</a:t>
            </a:r>
            <a:r>
              <a:rPr lang="en-US" altLang="zh-CN" sz="1800" b="1" dirty="0">
                <a:solidFill>
                  <a:srgbClr val="00B050"/>
                </a:solidFill>
                <a:latin typeface="Courier New" panose="02070309020205020404" pitchFamily="49" charset="0"/>
                <a:cs typeface="Courier New" panose="02070309020205020404" pitchFamily="49" charset="0"/>
              </a:rPr>
              <a:t>[[0], [0], [0], [0]]</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a[0][0] = 5</a:t>
            </a:r>
          </a:p>
          <a:p>
            <a:pPr marL="0" indent="0">
              <a:spcBef>
                <a:spcPct val="50000"/>
              </a:spcBef>
              <a:buNone/>
              <a:defRPr/>
            </a:pPr>
            <a:r>
              <a:rPr lang="es-ES" altLang="zh-CN" sz="1800" b="1" dirty="0">
                <a:solidFill>
                  <a:schemeClr val="tx1"/>
                </a:solidFill>
                <a:latin typeface="Courier New" panose="02070309020205020404" pitchFamily="49" charset="0"/>
                <a:cs typeface="Courier New" panose="02070309020205020404" pitchFamily="49" charset="0"/>
              </a:rPr>
              <a:t>print(a)		</a:t>
            </a:r>
            <a:endParaRPr lang="en-US" altLang="zh-CN" sz="2000" dirty="0">
              <a:solidFill>
                <a:schemeClr val="tx1"/>
              </a:solidFill>
              <a:latin typeface="黑体" panose="02010609060101010101" pitchFamily="49" charset="-122"/>
              <a:cs typeface="Courier New" panose="02070309020205020404" pitchFamily="49" charset="0"/>
            </a:endParaRPr>
          </a:p>
        </p:txBody>
      </p:sp>
      <p:sp>
        <p:nvSpPr>
          <p:cNvPr id="1741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05DB1EA-B749-474C-A1E2-A35DF9D0D017}" type="slidenum">
              <a:rPr lang="zh-CN" altLang="en-US" sz="1200" smtClean="0">
                <a:solidFill>
                  <a:srgbClr val="898989"/>
                </a:solidFill>
              </a:rPr>
              <a:pPr>
                <a:spcBef>
                  <a:spcPct val="0"/>
                </a:spcBef>
                <a:buFontTx/>
                <a:buNone/>
              </a:pPr>
              <a:t>7</a:t>
            </a:fld>
            <a:endParaRPr lang="zh-CN" altLang="en-US" sz="1200" dirty="0">
              <a:solidFill>
                <a:srgbClr val="898989"/>
              </a:solidFill>
            </a:endParaRPr>
          </a:p>
        </p:txBody>
      </p:sp>
      <p:sp>
        <p:nvSpPr>
          <p:cNvPr id="2" name="Rectangle 1"/>
          <p:cNvSpPr>
            <a:spLocks noChangeArrowheads="1"/>
          </p:cNvSpPr>
          <p:nvPr/>
        </p:nvSpPr>
        <p:spPr bwMode="auto">
          <a:xfrm>
            <a:off x="332005" y="3289935"/>
            <a:ext cx="4135667"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kumimoji="0" lang="zh-CN" altLang="zh-CN" b="0" i="0" u="none" strike="noStrike" cap="none" normalizeH="0" baseline="0" dirty="0">
                <a:ln>
                  <a:noFill/>
                </a:ln>
                <a:solidFill>
                  <a:srgbClr val="000000"/>
                </a:solidFill>
                <a:effectLst/>
                <a:latin typeface="Consolas" panose="020B0609020204030204" pitchFamily="49" charset="0"/>
              </a:rPr>
              <a:t>A) </a:t>
            </a:r>
            <a:r>
              <a:rPr lang="en-US" altLang="zh-CN" dirty="0">
                <a:solidFill>
                  <a:srgbClr val="000000"/>
                </a:solidFill>
                <a:latin typeface="Consolas" panose="020B0609020204030204" pitchFamily="49" charset="0"/>
              </a:rPr>
              <a:t>[[5], [0], [0], [0]] </a:t>
            </a:r>
          </a:p>
          <a:p>
            <a:pPr lvl="0"/>
            <a:r>
              <a:rPr kumimoji="0" lang="zh-CN" altLang="zh-CN" b="0" i="0" u="none" strike="noStrike" cap="none" normalizeH="0" baseline="0" dirty="0">
                <a:ln>
                  <a:noFill/>
                </a:ln>
                <a:solidFill>
                  <a:srgbClr val="000000"/>
                </a:solidFill>
                <a:effectLst/>
                <a:latin typeface="Consolas" panose="020B0609020204030204" pitchFamily="49" charset="0"/>
              </a:rPr>
              <a:t>B) </a:t>
            </a:r>
            <a:r>
              <a:rPr lang="en-US" altLang="zh-CN" dirty="0">
                <a:solidFill>
                  <a:srgbClr val="000000"/>
                </a:solidFill>
                <a:latin typeface="Consolas" panose="020B0609020204030204" pitchFamily="49" charset="0"/>
              </a:rPr>
              <a:t>[[5], [5], [5], [5]]</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B050"/>
                </a:solidFill>
                <a:effectLst/>
                <a:latin typeface="Consolas" panose="020B0609020204030204" pitchFamily="49" charset="0"/>
              </a:rPr>
              <a:t>C) </a:t>
            </a:r>
            <a:r>
              <a:rPr lang="en-US" altLang="zh-CN" dirty="0">
                <a:solidFill>
                  <a:srgbClr val="00B050"/>
                </a:solidFill>
                <a:latin typeface="Consolas" panose="020B0609020204030204" pitchFamily="49" charset="0"/>
              </a:rPr>
              <a:t>[[5], [5], [0], [0]]</a:t>
            </a:r>
          </a:p>
          <a:p>
            <a:pPr lvl="0"/>
            <a:r>
              <a:rPr lang="zh-CN" altLang="zh-CN" dirty="0">
                <a:solidFill>
                  <a:srgbClr val="000000"/>
                </a:solidFill>
                <a:latin typeface="Consolas" panose="020B0609020204030204" pitchFamily="49" charset="0"/>
              </a:rPr>
              <a:t>D) </a:t>
            </a:r>
            <a:r>
              <a:rPr lang="en-US" altLang="zh-CN" dirty="0">
                <a:solidFill>
                  <a:srgbClr val="000000"/>
                </a:solidFill>
                <a:latin typeface="Consolas" panose="020B0609020204030204" pitchFamily="49" charset="0"/>
              </a:rPr>
              <a:t>[[5], [0], [5], [0]]</a:t>
            </a:r>
            <a:br>
              <a:rPr kumimoji="0" lang="zh-CN" altLang="zh-CN" b="0" i="0" u="none" strike="noStrike" cap="none" normalizeH="0" baseline="0" dirty="0">
                <a:ln>
                  <a:noFill/>
                </a:ln>
                <a:solidFill>
                  <a:srgbClr val="00B050"/>
                </a:solidFill>
                <a:effectLst/>
                <a:latin typeface="Consolas" panose="020B0609020204030204" pitchFamily="49" charset="0"/>
              </a:rPr>
            </a:br>
            <a:endParaRPr kumimoji="0" lang="zh-CN" altLang="zh-CN" b="0" i="0" u="none" strike="noStrike" cap="none" normalizeH="0" baseline="0" dirty="0">
              <a:ln>
                <a:noFill/>
              </a:ln>
              <a:solidFill>
                <a:srgbClr val="00B050"/>
              </a:solidFill>
              <a:effectLst/>
            </a:endParaRPr>
          </a:p>
        </p:txBody>
      </p:sp>
    </p:spTree>
    <p:extLst>
      <p:ext uri="{BB962C8B-B14F-4D97-AF65-F5344CB8AC3E}">
        <p14:creationId xmlns:p14="http://schemas.microsoft.com/office/powerpoint/2010/main" val="4279450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357188" y="87313"/>
            <a:ext cx="8358187" cy="795337"/>
          </a:xfrm>
        </p:spPr>
        <p:txBody>
          <a:bodyPr/>
          <a:lstStyle/>
          <a:p>
            <a:pPr eaLnBrk="1" hangingPunct="1">
              <a:defRPr/>
            </a:pPr>
            <a:r>
              <a:rPr lang="en-US" altLang="zh-CN" sz="2600" dirty="0">
                <a:latin typeface="+mj-ea"/>
                <a:ea typeface="+mj-ea"/>
              </a:rPr>
              <a:t>Python</a:t>
            </a:r>
            <a:r>
              <a:rPr lang="zh-CN" altLang="en-US" sz="2600" dirty="0">
                <a:latin typeface="+mj-ea"/>
                <a:ea typeface="+mj-ea"/>
              </a:rPr>
              <a:t>中的变量都是指针</a:t>
            </a:r>
          </a:p>
        </p:txBody>
      </p:sp>
      <p:sp>
        <p:nvSpPr>
          <p:cNvPr id="11267" name="内容占位符 2"/>
          <p:cNvSpPr>
            <a:spLocks noGrp="1"/>
          </p:cNvSpPr>
          <p:nvPr>
            <p:ph idx="1"/>
          </p:nvPr>
        </p:nvSpPr>
        <p:spPr>
          <a:xfrm>
            <a:off x="387350" y="882650"/>
            <a:ext cx="8577263" cy="1873250"/>
          </a:xfrm>
        </p:spPr>
        <p:txBody>
          <a:bodyPr/>
          <a:lstStyle/>
          <a:p>
            <a:pPr>
              <a:spcBef>
                <a:spcPct val="50000"/>
              </a:spcBef>
              <a:buFont typeface="Wingdings" panose="05000000000000000000" pitchFamily="2" charset="2"/>
              <a:buChar char="Ø"/>
              <a:defRPr/>
            </a:pPr>
            <a:r>
              <a:rPr lang="en-US" altLang="zh-CN" sz="2000" dirty="0">
                <a:solidFill>
                  <a:srgbClr val="FF0000"/>
                </a:solidFill>
                <a:latin typeface="黑体" panose="02010609060101010101" pitchFamily="49" charset="-122"/>
                <a:cs typeface="Courier New" panose="02070309020205020404" pitchFamily="49" charset="0"/>
              </a:rPr>
              <a:t>Python</a:t>
            </a:r>
            <a:r>
              <a:rPr lang="zh-CN" altLang="en-US" sz="2000" dirty="0">
                <a:solidFill>
                  <a:srgbClr val="FF0000"/>
                </a:solidFill>
                <a:latin typeface="黑体" panose="02010609060101010101" pitchFamily="49" charset="-122"/>
                <a:cs typeface="Courier New" panose="02070309020205020404" pitchFamily="49" charset="0"/>
              </a:rPr>
              <a:t>中所有可赋值的东西，即可以出现在</a:t>
            </a:r>
            <a:endParaRPr lang="en-US" altLang="zh-CN" sz="2000" dirty="0">
              <a:solidFill>
                <a:srgbClr val="FF0000"/>
              </a:solidFill>
              <a:latin typeface="黑体" panose="02010609060101010101" pitchFamily="49" charset="-122"/>
              <a:cs typeface="Courier New" panose="02070309020205020404" pitchFamily="49" charset="0"/>
            </a:endParaRPr>
          </a:p>
          <a:p>
            <a:pPr marL="0" indent="0">
              <a:spcBef>
                <a:spcPct val="50000"/>
              </a:spcBef>
              <a:buFont typeface="Arial" panose="020B0604020202020204" pitchFamily="34" charset="0"/>
              <a:buNone/>
              <a:defRPr/>
            </a:pPr>
            <a:r>
              <a:rPr lang="en-US" altLang="zh-CN" sz="2000" dirty="0">
                <a:solidFill>
                  <a:srgbClr val="FF0000"/>
                </a:solidFill>
                <a:latin typeface="黑体" panose="02010609060101010101" pitchFamily="49" charset="-122"/>
                <a:cs typeface="Courier New" panose="02070309020205020404" pitchFamily="49" charset="0"/>
              </a:rPr>
              <a:t>     </a:t>
            </a:r>
            <a:r>
              <a:rPr lang="zh-CN" altLang="en-US" sz="2000" dirty="0">
                <a:solidFill>
                  <a:srgbClr val="FF0000"/>
                </a:solidFill>
                <a:latin typeface="黑体" panose="02010609060101010101" pitchFamily="49" charset="-122"/>
                <a:cs typeface="Courier New" panose="02070309020205020404" pitchFamily="49" charset="0"/>
              </a:rPr>
              <a:t>赋值号</a:t>
            </a:r>
            <a:r>
              <a:rPr lang="en-US" altLang="zh-CN" sz="2000" dirty="0">
                <a:solidFill>
                  <a:srgbClr val="FF0000"/>
                </a:solidFill>
                <a:latin typeface="黑体" panose="02010609060101010101" pitchFamily="49" charset="-122"/>
                <a:cs typeface="Courier New" panose="02070309020205020404" pitchFamily="49" charset="0"/>
              </a:rPr>
              <a:t>"=" </a:t>
            </a:r>
            <a:r>
              <a:rPr lang="zh-CN" altLang="en-US" sz="2000" dirty="0">
                <a:solidFill>
                  <a:srgbClr val="FF0000"/>
                </a:solidFill>
                <a:latin typeface="黑体" panose="02010609060101010101" pitchFamily="49" charset="-122"/>
                <a:cs typeface="Courier New" panose="02070309020205020404" pitchFamily="49" charset="0"/>
              </a:rPr>
              <a:t>左边的东西，都是指针</a:t>
            </a:r>
            <a:endParaRPr lang="en-US" altLang="zh-CN" sz="2000" dirty="0">
              <a:solidFill>
                <a:srgbClr val="FF0000"/>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defRPr/>
            </a:pPr>
            <a:endParaRPr lang="en-US" altLang="zh-CN" sz="2000" dirty="0">
              <a:solidFill>
                <a:schemeClr val="tx1"/>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defRPr/>
            </a:pPr>
            <a:r>
              <a:rPr lang="zh-CN" altLang="en-US" sz="2000" dirty="0">
                <a:solidFill>
                  <a:schemeClr val="tx1"/>
                </a:solidFill>
                <a:latin typeface="黑体" panose="02010609060101010101" pitchFamily="49" charset="-122"/>
                <a:cs typeface="Courier New" panose="02070309020205020404" pitchFamily="49" charset="0"/>
              </a:rPr>
              <a:t>指针即代表内存单元的地址</a:t>
            </a:r>
            <a:endParaRPr lang="en-US" altLang="zh-CN" sz="2000" dirty="0">
              <a:solidFill>
                <a:schemeClr val="tx1"/>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defRPr/>
            </a:pPr>
            <a:endParaRPr lang="en-US" altLang="zh-CN" sz="2000" dirty="0">
              <a:solidFill>
                <a:schemeClr val="tx1"/>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defRPr/>
            </a:pPr>
            <a:r>
              <a:rPr lang="zh-CN" altLang="en-US" sz="2000" dirty="0">
                <a:solidFill>
                  <a:schemeClr val="tx1"/>
                </a:solidFill>
                <a:latin typeface="黑体" panose="02010609060101010101" pitchFamily="49" charset="-122"/>
                <a:cs typeface="Courier New" panose="02070309020205020404" pitchFamily="49" charset="0"/>
              </a:rPr>
              <a:t>将指针称作 “</a:t>
            </a:r>
            <a:r>
              <a:rPr lang="zh-CN" altLang="en-US" sz="2000" dirty="0">
                <a:solidFill>
                  <a:srgbClr val="FF0000"/>
                </a:solidFill>
                <a:latin typeface="黑体" panose="02010609060101010101" pitchFamily="49" charset="-122"/>
                <a:cs typeface="Courier New" panose="02070309020205020404" pitchFamily="49" charset="0"/>
              </a:rPr>
              <a:t>箭头</a:t>
            </a:r>
            <a:r>
              <a:rPr lang="en-US" altLang="zh-CN" sz="2000" dirty="0">
                <a:solidFill>
                  <a:schemeClr val="tx1"/>
                </a:solidFill>
                <a:latin typeface="黑体" panose="02010609060101010101" pitchFamily="49" charset="-122"/>
                <a:cs typeface="Courier New" panose="02070309020205020404" pitchFamily="49" charset="0"/>
              </a:rPr>
              <a:t>",</a:t>
            </a:r>
            <a:r>
              <a:rPr lang="zh-CN" altLang="en-US" sz="2000" dirty="0">
                <a:solidFill>
                  <a:schemeClr val="tx1"/>
                </a:solidFill>
                <a:latin typeface="黑体" panose="02010609060101010101" pitchFamily="49" charset="-122"/>
                <a:cs typeface="Courier New" panose="02070309020205020404" pitchFamily="49" charset="0"/>
              </a:rPr>
              <a:t>更容易理解。所有变量都是箭头，指向内存某处</a:t>
            </a:r>
            <a:endParaRPr lang="en-US" altLang="zh-CN" sz="2000" dirty="0">
              <a:solidFill>
                <a:schemeClr val="tx1"/>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defRPr/>
            </a:pPr>
            <a:endParaRPr lang="en-US" altLang="zh-CN" sz="2000" dirty="0">
              <a:solidFill>
                <a:schemeClr val="tx1"/>
              </a:solidFill>
              <a:latin typeface="黑体" panose="02010609060101010101" pitchFamily="49" charset="-122"/>
              <a:cs typeface="Courier New" panose="02070309020205020404" pitchFamily="49" charset="0"/>
            </a:endParaRPr>
          </a:p>
          <a:p>
            <a:pPr>
              <a:spcBef>
                <a:spcPct val="50000"/>
              </a:spcBef>
              <a:buFont typeface="Wingdings" panose="05000000000000000000" pitchFamily="2" charset="2"/>
              <a:buChar char="Ø"/>
              <a:defRPr/>
            </a:pPr>
            <a:r>
              <a:rPr lang="zh-CN" altLang="en-US" sz="2000" dirty="0">
                <a:solidFill>
                  <a:schemeClr val="tx1"/>
                </a:solidFill>
                <a:latin typeface="黑体" panose="02010609060101010101" pitchFamily="49" charset="-122"/>
                <a:cs typeface="Courier New" panose="02070309020205020404" pitchFamily="49" charset="0"/>
              </a:rPr>
              <a:t>对变量进行赋值的本质，就是让该变量（箭头）指向某个地方</a:t>
            </a:r>
            <a:endParaRPr lang="en-US" altLang="zh-CN" sz="2000" dirty="0">
              <a:solidFill>
                <a:schemeClr val="tx1"/>
              </a:solidFill>
              <a:latin typeface="黑体" panose="02010609060101010101" pitchFamily="49" charset="-122"/>
              <a:cs typeface="Courier New" panose="02070309020205020404" pitchFamily="49" charset="0"/>
            </a:endParaRPr>
          </a:p>
        </p:txBody>
      </p:sp>
      <p:sp>
        <p:nvSpPr>
          <p:cNvPr id="1741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05DB1EA-B749-474C-A1E2-A35DF9D0D017}" type="slidenum">
              <a:rPr lang="zh-CN" altLang="en-US" sz="1200" smtClean="0">
                <a:solidFill>
                  <a:srgbClr val="898989"/>
                </a:solidFill>
              </a:rPr>
              <a:pPr>
                <a:spcBef>
                  <a:spcPct val="0"/>
                </a:spcBef>
                <a:buFontTx/>
                <a:buNone/>
              </a:pPr>
              <a:t>8</a:t>
            </a:fld>
            <a:endParaRPr lang="zh-CN" altLang="en-US" sz="1200">
              <a:solidFill>
                <a:srgbClr val="898989"/>
              </a:solidFill>
            </a:endParaRPr>
          </a:p>
        </p:txBody>
      </p:sp>
    </p:spTree>
    <p:extLst>
      <p:ext uri="{BB962C8B-B14F-4D97-AF65-F5344CB8AC3E}">
        <p14:creationId xmlns:p14="http://schemas.microsoft.com/office/powerpoint/2010/main" val="2465672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EB358807-0416-42EA-81A3-9951879AC108}" type="slidenum">
              <a:rPr lang="zh-CN" altLang="en-US" sz="1200" smtClean="0">
                <a:solidFill>
                  <a:srgbClr val="898989"/>
                </a:solidFill>
              </a:rPr>
              <a:pPr>
                <a:spcBef>
                  <a:spcPct val="0"/>
                </a:spcBef>
                <a:buFontTx/>
                <a:buNone/>
              </a:pPr>
              <a:t>9</a:t>
            </a:fld>
            <a:endParaRPr lang="zh-CN" altLang="en-US" sz="1200">
              <a:solidFill>
                <a:srgbClr val="898989"/>
              </a:solidFill>
            </a:endParaRPr>
          </a:p>
        </p:txBody>
      </p:sp>
      <p:cxnSp>
        <p:nvCxnSpPr>
          <p:cNvPr id="3" name="直接箭头连接符 2"/>
          <p:cNvCxnSpPr/>
          <p:nvPr/>
        </p:nvCxnSpPr>
        <p:spPr>
          <a:xfrm>
            <a:off x="3348038" y="2909888"/>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460" name="文本框 3"/>
          <p:cNvSpPr txBox="1">
            <a:spLocks noChangeArrowheads="1"/>
          </p:cNvSpPr>
          <p:nvPr/>
        </p:nvSpPr>
        <p:spPr bwMode="auto">
          <a:xfrm>
            <a:off x="4727575" y="272415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3</a:t>
            </a:r>
            <a:endParaRPr lang="zh-CN" altLang="en-US" sz="1800">
              <a:latin typeface="Arial" panose="020B0604020202020204" pitchFamily="34" charset="0"/>
            </a:endParaRPr>
          </a:p>
        </p:txBody>
      </p:sp>
      <p:sp>
        <p:nvSpPr>
          <p:cNvPr id="19461" name="文本框 1"/>
          <p:cNvSpPr txBox="1">
            <a:spLocks noChangeArrowheads="1"/>
          </p:cNvSpPr>
          <p:nvPr/>
        </p:nvSpPr>
        <p:spPr bwMode="auto">
          <a:xfrm>
            <a:off x="2992438" y="2713038"/>
            <a:ext cx="314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a</a:t>
            </a:r>
            <a:endParaRPr lang="zh-CN" altLang="en-US" sz="1800">
              <a:latin typeface="Arial" panose="020B0604020202020204" pitchFamily="34" charset="0"/>
            </a:endParaRPr>
          </a:p>
        </p:txBody>
      </p:sp>
      <p:cxnSp>
        <p:nvCxnSpPr>
          <p:cNvPr id="8" name="直接箭头连接符 7"/>
          <p:cNvCxnSpPr/>
          <p:nvPr/>
        </p:nvCxnSpPr>
        <p:spPr>
          <a:xfrm>
            <a:off x="3348038" y="3360738"/>
            <a:ext cx="12954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463" name="文本框 8"/>
          <p:cNvSpPr txBox="1">
            <a:spLocks noChangeArrowheads="1"/>
          </p:cNvSpPr>
          <p:nvPr/>
        </p:nvSpPr>
        <p:spPr bwMode="auto">
          <a:xfrm>
            <a:off x="4727575" y="3176588"/>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4</a:t>
            </a:r>
            <a:endParaRPr lang="zh-CN" altLang="en-US" sz="1800">
              <a:latin typeface="Arial" panose="020B0604020202020204" pitchFamily="34" charset="0"/>
            </a:endParaRPr>
          </a:p>
        </p:txBody>
      </p:sp>
      <p:sp>
        <p:nvSpPr>
          <p:cNvPr id="19464" name="文本框 9"/>
          <p:cNvSpPr txBox="1">
            <a:spLocks noChangeArrowheads="1"/>
          </p:cNvSpPr>
          <p:nvPr/>
        </p:nvSpPr>
        <p:spPr bwMode="auto">
          <a:xfrm>
            <a:off x="2992438" y="3163888"/>
            <a:ext cx="314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1800">
                <a:latin typeface="Arial" panose="020B0604020202020204" pitchFamily="34" charset="0"/>
              </a:rPr>
              <a:t>b</a:t>
            </a:r>
            <a:endParaRPr lang="zh-CN" altLang="en-US" sz="1800">
              <a:latin typeface="Arial" panose="020B0604020202020204" pitchFamily="34" charset="0"/>
            </a:endParaRPr>
          </a:p>
        </p:txBody>
      </p:sp>
      <p:sp>
        <p:nvSpPr>
          <p:cNvPr id="19465" name="内容占位符 2"/>
          <p:cNvSpPr txBox="1">
            <a:spLocks/>
          </p:cNvSpPr>
          <p:nvPr/>
        </p:nvSpPr>
        <p:spPr bwMode="auto">
          <a:xfrm>
            <a:off x="352425" y="1100138"/>
            <a:ext cx="87487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Wingdings" panose="05000000000000000000" pitchFamily="2" charset="2"/>
              <a:buChar char="Ø"/>
            </a:pPr>
            <a:r>
              <a:rPr lang="zh-CN" altLang="en-US" sz="2000">
                <a:latin typeface="黑体" panose="02010609060101010101" pitchFamily="49" charset="-122"/>
                <a:cs typeface="Courier New" panose="02070309020205020404" pitchFamily="49" charset="0"/>
              </a:rPr>
              <a:t>对变量进行赋值，意味着将变量指向某处</a:t>
            </a:r>
            <a:endParaRPr lang="en-US" altLang="zh-CN" sz="2000">
              <a:latin typeface="黑体" panose="02010609060101010101" pitchFamily="49" charset="-122"/>
              <a:cs typeface="Courier New" panose="02070309020205020404" pitchFamily="49" charset="0"/>
            </a:endParaRPr>
          </a:p>
          <a:p>
            <a:pPr>
              <a:spcBef>
                <a:spcPct val="50000"/>
              </a:spcBef>
              <a:buFont typeface="Arial" panose="020B0604020202020204" pitchFamily="34" charset="0"/>
              <a:buNone/>
            </a:pPr>
            <a:endParaRPr lang="en-US" altLang="zh-CN" sz="2000" b="1">
              <a:latin typeface="Courier New" panose="02070309020205020404" pitchFamily="49" charset="0"/>
              <a:cs typeface="Courier New" panose="02070309020205020404" pitchFamily="49" charset="0"/>
            </a:endParaRPr>
          </a:p>
        </p:txBody>
      </p:sp>
      <p:sp>
        <p:nvSpPr>
          <p:cNvPr id="19466" name="标题 1"/>
          <p:cNvSpPr txBox="1">
            <a:spLocks/>
          </p:cNvSpPr>
          <p:nvPr/>
        </p:nvSpPr>
        <p:spPr bwMode="auto">
          <a:xfrm>
            <a:off x="395288" y="100013"/>
            <a:ext cx="8358187"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600">
                <a:solidFill>
                  <a:schemeClr val="tx2"/>
                </a:solidFill>
                <a:latin typeface="黑体" panose="02010609060101010101" pitchFamily="49" charset="-122"/>
                <a:ea typeface="Malgun Gothic Semilight" panose="020B0502040204020203" pitchFamily="34" charset="-122"/>
                <a:cs typeface="Malgun Gothic Semilight" panose="020B0502040204020203" pitchFamily="34" charset="-122"/>
              </a:rPr>
              <a:t>Python</a:t>
            </a:r>
            <a:r>
              <a:rPr lang="zh-CN" altLang="en-US" sz="2600">
                <a:solidFill>
                  <a:schemeClr val="tx2"/>
                </a:solidFill>
                <a:latin typeface="黑体" panose="02010609060101010101" pitchFamily="49" charset="-122"/>
                <a:ea typeface="Malgun Gothic Semilight" panose="020B0502040204020203" pitchFamily="34" charset="-122"/>
                <a:cs typeface="Malgun Gothic Semilight" panose="020B0502040204020203" pitchFamily="34" charset="-122"/>
              </a:rPr>
              <a:t>中的变量都是指针</a:t>
            </a:r>
          </a:p>
        </p:txBody>
      </p:sp>
      <p:sp>
        <p:nvSpPr>
          <p:cNvPr id="19467" name="矩形 3"/>
          <p:cNvSpPr>
            <a:spLocks noChangeArrowheads="1"/>
          </p:cNvSpPr>
          <p:nvPr/>
        </p:nvSpPr>
        <p:spPr bwMode="auto">
          <a:xfrm>
            <a:off x="684213" y="2765425"/>
            <a:ext cx="19970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黑体" panose="02010609060101010101" pitchFamily="49" charset="-122"/>
              </a:defRPr>
            </a:lvl9pPr>
          </a:lstStyle>
          <a:p>
            <a:pPr>
              <a:spcBef>
                <a:spcPct val="50000"/>
              </a:spcBef>
              <a:buFont typeface="Arial" panose="020B0604020202020204" pitchFamily="34" charset="0"/>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a = 3</a:t>
            </a:r>
          </a:p>
          <a:p>
            <a:pPr>
              <a:spcBef>
                <a:spcPct val="50000"/>
              </a:spcBef>
              <a:buFont typeface="Arial" panose="020B0604020202020204" pitchFamily="34" charset="0"/>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b = 4</a:t>
            </a:r>
          </a:p>
        </p:txBody>
      </p:sp>
    </p:spTree>
    <p:extLst>
      <p:ext uri="{BB962C8B-B14F-4D97-AF65-F5344CB8AC3E}">
        <p14:creationId xmlns:p14="http://schemas.microsoft.com/office/powerpoint/2010/main" val="22217217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65646</TotalTime>
  <Words>5163</Words>
  <Application>Microsoft Office PowerPoint</Application>
  <PresentationFormat>全屏显示(16:9)</PresentationFormat>
  <Paragraphs>690</Paragraphs>
  <Slides>57</Slides>
  <Notes>54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等线</vt:lpstr>
      <vt:lpstr>黑体</vt:lpstr>
      <vt:lpstr>楷体</vt:lpstr>
      <vt:lpstr>宋体</vt:lpstr>
      <vt:lpstr>微软雅黑</vt:lpstr>
      <vt:lpstr>Arial</vt:lpstr>
      <vt:lpstr>Calibri</vt:lpstr>
      <vt:lpstr>Consolas</vt:lpstr>
      <vt:lpstr>Courier New</vt:lpstr>
      <vt:lpstr>Times New Roman</vt:lpstr>
      <vt:lpstr>Wingdings</vt:lpstr>
      <vt:lpstr>Office 主题</vt:lpstr>
      <vt:lpstr>数据结构与算法 (Python描述)</vt:lpstr>
      <vt:lpstr>Python 知识巩固与提高</vt:lpstr>
      <vt:lpstr>Python变量的 指针本质</vt:lpstr>
      <vt:lpstr>一道题目</vt:lpstr>
      <vt:lpstr>一道题目</vt:lpstr>
      <vt:lpstr>又一道题目</vt:lpstr>
      <vt:lpstr>又一道题目</vt:lpstr>
      <vt:lpstr>Python中的变量都是指针</vt:lpstr>
      <vt:lpstr>PowerPoint 演示文稿</vt:lpstr>
      <vt:lpstr>Python中的变量都是指针</vt:lpstr>
      <vt:lpstr>is 运算符和 == 的区别</vt:lpstr>
      <vt:lpstr>is 运算符和 == 的区别</vt:lpstr>
      <vt:lpstr>is 运算符和 == 的区别</vt:lpstr>
      <vt:lpstr>is 运算符和 == 的区别</vt:lpstr>
      <vt:lpstr>is 运算符和 == 的区别</vt:lpstr>
      <vt:lpstr>列表元素的指针本质</vt:lpstr>
      <vt:lpstr>列表元素的指针本质</vt:lpstr>
      <vt:lpstr>列表元素的指针本质</vt:lpstr>
      <vt:lpstr>元组元素的指针本质</vt:lpstr>
      <vt:lpstr>函数参数的传递</vt:lpstr>
      <vt:lpstr>函数参数的传递</vt:lpstr>
      <vt:lpstr>函数参数的传递</vt:lpstr>
      <vt:lpstr>函数参数的传递</vt:lpstr>
      <vt:lpstr>函数参数的传递</vt:lpstr>
      <vt:lpstr>Python中的函数</vt:lpstr>
      <vt:lpstr>PowerPoint 演示文稿</vt:lpstr>
      <vt:lpstr>PowerPoint 演示文稿</vt:lpstr>
      <vt:lpstr>PowerPoint 演示文稿</vt:lpstr>
      <vt:lpstr>PowerPoint 演示文稿</vt:lpstr>
      <vt:lpstr>生成器(generator)</vt:lpstr>
      <vt:lpstr>生成器</vt:lpstr>
      <vt:lpstr>生成器</vt:lpstr>
      <vt:lpstr>Python中的类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guowei</dc:creator>
  <cp:lastModifiedBy>Guo Wei</cp:lastModifiedBy>
  <cp:revision>970</cp:revision>
  <dcterms:modified xsi:type="dcterms:W3CDTF">2024-02-20T06:43:31Z</dcterms:modified>
</cp:coreProperties>
</file>